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49"/>
  </p:notesMasterIdLst>
  <p:handoutMasterIdLst>
    <p:handoutMasterId r:id="rId50"/>
  </p:handoutMasterIdLst>
  <p:sldIdLst>
    <p:sldId id="590" r:id="rId2"/>
    <p:sldId id="323" r:id="rId3"/>
    <p:sldId id="637" r:id="rId4"/>
    <p:sldId id="329" r:id="rId5"/>
    <p:sldId id="331" r:id="rId6"/>
    <p:sldId id="2147481172" r:id="rId7"/>
    <p:sldId id="2144212104" r:id="rId8"/>
    <p:sldId id="693" r:id="rId9"/>
    <p:sldId id="2147481174" r:id="rId10"/>
    <p:sldId id="2147481175" r:id="rId11"/>
    <p:sldId id="2147481178" r:id="rId12"/>
    <p:sldId id="640" r:id="rId13"/>
    <p:sldId id="2144212163" r:id="rId14"/>
    <p:sldId id="2144212193" r:id="rId15"/>
    <p:sldId id="2147481183" r:id="rId16"/>
    <p:sldId id="2147481176" r:id="rId17"/>
    <p:sldId id="2147481177" r:id="rId18"/>
    <p:sldId id="2144211887" r:id="rId19"/>
    <p:sldId id="2147481173" r:id="rId20"/>
    <p:sldId id="2144212194" r:id="rId21"/>
    <p:sldId id="2144212166" r:id="rId22"/>
    <p:sldId id="674" r:id="rId23"/>
    <p:sldId id="2147480878" r:id="rId24"/>
    <p:sldId id="687" r:id="rId25"/>
    <p:sldId id="688" r:id="rId26"/>
    <p:sldId id="2147480417" r:id="rId27"/>
    <p:sldId id="2147481165" r:id="rId28"/>
    <p:sldId id="683" r:id="rId29"/>
    <p:sldId id="684" r:id="rId30"/>
    <p:sldId id="685" r:id="rId31"/>
    <p:sldId id="686" r:id="rId32"/>
    <p:sldId id="2147481166" r:id="rId33"/>
    <p:sldId id="2147480669" r:id="rId34"/>
    <p:sldId id="2147309608" r:id="rId35"/>
    <p:sldId id="2147481169" r:id="rId36"/>
    <p:sldId id="2144212108" r:id="rId37"/>
    <p:sldId id="2147481180" r:id="rId38"/>
    <p:sldId id="2147309609" r:id="rId39"/>
    <p:sldId id="689" r:id="rId40"/>
    <p:sldId id="2147481182" r:id="rId41"/>
    <p:sldId id="2147481181" r:id="rId42"/>
    <p:sldId id="2147481167" r:id="rId43"/>
    <p:sldId id="2147481168" r:id="rId44"/>
    <p:sldId id="2147481184" r:id="rId45"/>
    <p:sldId id="710" r:id="rId46"/>
    <p:sldId id="2147480644" r:id="rId47"/>
    <p:sldId id="439" r:id="rId48"/>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E"/>
    <a:srgbClr val="FDFEFE"/>
    <a:srgbClr val="FE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08" autoAdjust="0"/>
    <p:restoredTop sz="94354" autoAdjust="0"/>
  </p:normalViewPr>
  <p:slideViewPr>
    <p:cSldViewPr snapToGrid="0" showGuides="1">
      <p:cViewPr varScale="1">
        <p:scale>
          <a:sx n="111" d="100"/>
          <a:sy n="111" d="100"/>
        </p:scale>
        <p:origin x="232" y="400"/>
      </p:cViewPr>
      <p:guideLst>
        <p:guide orient="horz" pos="2160"/>
        <p:guide pos="3840"/>
      </p:guideLst>
    </p:cSldViewPr>
  </p:slideViewPr>
  <p:outlineViewPr>
    <p:cViewPr>
      <p:scale>
        <a:sx n="33" d="100"/>
        <a:sy n="33" d="100"/>
      </p:scale>
      <p:origin x="0" y="-21028"/>
    </p:cViewPr>
  </p:outlineViewPr>
  <p:notesTextViewPr>
    <p:cViewPr>
      <p:scale>
        <a:sx n="1" d="1"/>
        <a:sy n="1" d="1"/>
      </p:scale>
      <p:origin x="0" y="0"/>
    </p:cViewPr>
  </p:notesTextViewPr>
  <p:sorterViewPr>
    <p:cViewPr varScale="1">
      <p:scale>
        <a:sx n="1" d="1"/>
        <a:sy n="1" d="1"/>
      </p:scale>
      <p:origin x="0" y="-336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11/7/24</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‹N°›</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11/7/24</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‹N°›</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A8130DF-C4C5-BC45-9B40-07BFECF8ACC4}" type="slidenum">
              <a:rPr lang="en-US" smtClean="0"/>
              <a:t>2</a:t>
            </a:fld>
            <a:endParaRPr lang="en-US"/>
          </a:p>
        </p:txBody>
      </p:sp>
    </p:spTree>
    <p:extLst>
      <p:ext uri="{BB962C8B-B14F-4D97-AF65-F5344CB8AC3E}">
        <p14:creationId xmlns:p14="http://schemas.microsoft.com/office/powerpoint/2010/main" val="333739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7</a:t>
            </a:fld>
            <a:endParaRPr lang="en-US"/>
          </a:p>
        </p:txBody>
      </p:sp>
    </p:spTree>
    <p:extLst>
      <p:ext uri="{BB962C8B-B14F-4D97-AF65-F5344CB8AC3E}">
        <p14:creationId xmlns:p14="http://schemas.microsoft.com/office/powerpoint/2010/main" val="1508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7C2B5D8F-9D9D-4173-A9BF-1ACE61BA05F2}" type="datetime1">
              <a:rPr lang="en-US" smtClean="0"/>
              <a:t>11/7/24</a:t>
            </a:fld>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DACC16FB-9D68-C74B-AABD-CDFC2ED74F24}" type="slidenum">
              <a:rPr lang="en-US" smtClean="0"/>
              <a:t>18</a:t>
            </a:fld>
            <a:endParaRPr lang="en-US"/>
          </a:p>
        </p:txBody>
      </p:sp>
    </p:spTree>
    <p:extLst>
      <p:ext uri="{BB962C8B-B14F-4D97-AF65-F5344CB8AC3E}">
        <p14:creationId xmlns:p14="http://schemas.microsoft.com/office/powerpoint/2010/main" val="26038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36</a:t>
            </a:fld>
            <a:endParaRPr lang="en-US"/>
          </a:p>
        </p:txBody>
      </p:sp>
    </p:spTree>
    <p:extLst>
      <p:ext uri="{BB962C8B-B14F-4D97-AF65-F5344CB8AC3E}">
        <p14:creationId xmlns:p14="http://schemas.microsoft.com/office/powerpoint/2010/main" val="340317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EDC5964-3162-43B5-B1EC-63C8D166D7D3}" type="slidenum">
              <a:rPr lang="en-US" smtClean="0"/>
              <a:t>39</a:t>
            </a:fld>
            <a:endParaRPr lang="en-US"/>
          </a:p>
        </p:txBody>
      </p:sp>
    </p:spTree>
    <p:extLst>
      <p:ext uri="{BB962C8B-B14F-4D97-AF65-F5344CB8AC3E}">
        <p14:creationId xmlns:p14="http://schemas.microsoft.com/office/powerpoint/2010/main" val="276477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2024, Oracle 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2024, Oracle and/or its affiliates</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2024, Oracle and/or its affiliates</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2024, Oracle 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2024, Oracle 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2C5967"/>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2C5967"/>
              </a:solidFill>
            </a:endParaRPr>
          </a:p>
          <a:p>
            <a:r>
              <a:rPr lang="en-US" dirty="0"/>
              <a:t>Contact for Forward Looking Statement: </a:t>
            </a:r>
            <a:r>
              <a:rPr lang="en-US" u="sng" dirty="0">
                <a:solidFill>
                  <a:srgbClr val="2C5967"/>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2C5967"/>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dirty="0"/>
              <a:t>Copyright © 2024, Oracle and/or its affiliates</a:t>
            </a:r>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dirty="0"/>
              <a:t>Copyright © 2024, Oracle and/or its affiliates</a:t>
            </a:r>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ACD62"/>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ACD62"/>
              </a:solidFill>
            </a:endParaRPr>
          </a:p>
          <a:p>
            <a:r>
              <a:rPr lang="en-US" dirty="0"/>
              <a:t>Contact for Forward Looking Statement: </a:t>
            </a:r>
            <a:r>
              <a:rPr lang="en-US" u="sng" dirty="0">
                <a:solidFill>
                  <a:srgbClr val="FACD62"/>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ACD62"/>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2024, Oracle and/or its affiliates</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16699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7793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92347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15415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5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2024, Oracle and/or its affiliates</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0148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6815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6839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2024, Oracle 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4457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034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68600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415617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74759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19676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26996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356787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17608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‹N°›</a:t>
            </a:fld>
            <a:endParaRPr lang="en-US" dirty="0"/>
          </a:p>
        </p:txBody>
      </p:sp>
    </p:spTree>
    <p:extLst>
      <p:ext uri="{BB962C8B-B14F-4D97-AF65-F5344CB8AC3E}">
        <p14:creationId xmlns:p14="http://schemas.microsoft.com/office/powerpoint/2010/main" val="298592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‹N°›</a:t>
            </a:fld>
            <a:endParaRPr lang="en-US" dirty="0"/>
          </a:p>
        </p:txBody>
      </p:sp>
    </p:spTree>
    <p:extLst>
      <p:ext uri="{BB962C8B-B14F-4D97-AF65-F5344CB8AC3E}">
        <p14:creationId xmlns:p14="http://schemas.microsoft.com/office/powerpoint/2010/main" val="260842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‹N°›</a:t>
            </a:fld>
            <a:endParaRPr lang="en-US" dirty="0"/>
          </a:p>
        </p:txBody>
      </p:sp>
    </p:spTree>
    <p:extLst>
      <p:ext uri="{BB962C8B-B14F-4D97-AF65-F5344CB8AC3E}">
        <p14:creationId xmlns:p14="http://schemas.microsoft.com/office/powerpoint/2010/main" val="250251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2024, Oracle and/or its affiliates</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7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2024, Oracle and/or its affiliates</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956" r:id="rId55"/>
    <p:sldLayoutId id="2147483972" r:id="rId56"/>
    <p:sldLayoutId id="2147483973" r:id="rId57"/>
    <p:sldLayoutId id="2147484531" r:id="rId58"/>
    <p:sldLayoutId id="2147484533" r:id="rId59"/>
    <p:sldLayoutId id="2147484534" r:id="rId60"/>
    <p:sldLayoutId id="2147484536" r:id="rId61"/>
    <p:sldLayoutId id="2147484537" r:id="rId62"/>
    <p:sldLayoutId id="2147484538" r:id="rId63"/>
    <p:sldLayoutId id="2147484541" r:id="rId64"/>
    <p:sldLayoutId id="2147484542" r:id="rId65"/>
    <p:sldLayoutId id="2147484545" r:id="rId66"/>
    <p:sldLayoutId id="2147484546" r:id="rId67"/>
    <p:sldLayoutId id="2147484547" r:id="rId68"/>
    <p:sldLayoutId id="2147484548" r:id="rId69"/>
    <p:sldLayoutId id="2147484549" r:id="rId70"/>
    <p:sldLayoutId id="2147484550" r:id="rId71"/>
    <p:sldLayoutId id="2147484551" r:id="rId72"/>
    <p:sldLayoutId id="2147484552" r:id="rId73"/>
    <p:sldLayoutId id="2147484573" r:id="rId74"/>
    <p:sldLayoutId id="2147484574" r:id="rId75"/>
    <p:sldLayoutId id="2147484575" r:id="rId7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olussim"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43.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em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gif"/><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gif"/><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hyperlink" Target="https://dev.mysql.com/doc/mysql-shell/9.1/en/check-instance-configuration.html" TargetMode="External"/><Relationship Id="rId2" Type="http://schemas.openxmlformats.org/officeDocument/2006/relationships/hyperlink" Target="https://dev.mysql.com/doc/mysql-shell/9.1/en/mysql-innodb-cluster.html" TargetMode="External"/><Relationship Id="rId1" Type="http://schemas.openxmlformats.org/officeDocument/2006/relationships/slideLayout" Target="../slideLayouts/slideLayout2.xml"/><Relationship Id="rId6" Type="http://schemas.openxmlformats.org/officeDocument/2006/relationships/hyperlink" Target="https://www.mysql.com/products/" TargetMode="External"/><Relationship Id="rId5" Type="http://schemas.openxmlformats.org/officeDocument/2006/relationships/hyperlink" Target="https://dev.mysql.com/doc/refman/9.1/en/" TargetMode="External"/><Relationship Id="rId4" Type="http://schemas.openxmlformats.org/officeDocument/2006/relationships/hyperlink" Target="https://dev.mysql.com/doc/mysql-shell/9.1/en/mysql-innodb-replicaset.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3125-76D3-4624-9859-1262BFAE0F1A}"/>
              </a:ext>
            </a:extLst>
          </p:cNvPr>
          <p:cNvSpPr>
            <a:spLocks noGrp="1"/>
          </p:cNvSpPr>
          <p:nvPr>
            <p:ph type="ctrTitle"/>
          </p:nvPr>
        </p:nvSpPr>
        <p:spPr>
          <a:xfrm>
            <a:off x="1023270" y="2121080"/>
            <a:ext cx="10153743" cy="1865890"/>
          </a:xfrm>
        </p:spPr>
        <p:txBody>
          <a:bodyPr/>
          <a:lstStyle/>
          <a:p>
            <a:r>
              <a:rPr lang="en-US" dirty="0"/>
              <a:t>MySQL Database Architectures: </a:t>
            </a:r>
            <a:br>
              <a:rPr lang="en-US" dirty="0"/>
            </a:br>
            <a:r>
              <a:rPr lang="en-US" dirty="0"/>
              <a:t>High Availability and Disaster Recovery Solutions</a:t>
            </a:r>
            <a:endParaRPr lang="en-US" noProof="0" dirty="0"/>
          </a:p>
        </p:txBody>
      </p:sp>
      <p:sp>
        <p:nvSpPr>
          <p:cNvPr id="4" name="Text Placeholder 3">
            <a:extLst>
              <a:ext uri="{FF2B5EF4-FFF2-40B4-BE49-F238E27FC236}">
                <a16:creationId xmlns:a16="http://schemas.microsoft.com/office/drawing/2014/main" id="{EABE80C5-FADD-4A87-B4DF-2DD698478343}"/>
              </a:ext>
            </a:extLst>
          </p:cNvPr>
          <p:cNvSpPr>
            <a:spLocks noGrp="1"/>
          </p:cNvSpPr>
          <p:nvPr>
            <p:ph type="body" sz="quarter" idx="35"/>
          </p:nvPr>
        </p:nvSpPr>
        <p:spPr>
          <a:xfrm>
            <a:off x="1018030" y="4959241"/>
            <a:ext cx="5077970" cy="266291"/>
          </a:xfrm>
        </p:spPr>
        <p:txBody>
          <a:bodyPr/>
          <a:lstStyle/>
          <a:p>
            <a:r>
              <a:rPr lang="en-US" noProof="0" dirty="0"/>
              <a:t>Emmanuel COLUSSI</a:t>
            </a:r>
          </a:p>
        </p:txBody>
      </p:sp>
      <p:sp>
        <p:nvSpPr>
          <p:cNvPr id="5" name="Text Placeholder 4">
            <a:extLst>
              <a:ext uri="{FF2B5EF4-FFF2-40B4-BE49-F238E27FC236}">
                <a16:creationId xmlns:a16="http://schemas.microsoft.com/office/drawing/2014/main" id="{1F04DA5D-54E5-48F5-83D6-43E439C223B1}"/>
              </a:ext>
            </a:extLst>
          </p:cNvPr>
          <p:cNvSpPr>
            <a:spLocks noGrp="1"/>
          </p:cNvSpPr>
          <p:nvPr>
            <p:ph type="body" sz="quarter" idx="34"/>
          </p:nvPr>
        </p:nvSpPr>
        <p:spPr>
          <a:xfrm>
            <a:off x="1018030" y="5297569"/>
            <a:ext cx="5077970" cy="895181"/>
          </a:xfrm>
        </p:spPr>
        <p:txBody>
          <a:bodyPr/>
          <a:lstStyle/>
          <a:p>
            <a:pPr lvl="0"/>
            <a:r>
              <a:rPr lang="en-US" dirty="0"/>
              <a:t>MySQL Solution Architect EMEA </a:t>
            </a:r>
            <a:endParaRPr lang="en-US" noProof="0" dirty="0"/>
          </a:p>
        </p:txBody>
      </p:sp>
      <p:cxnSp>
        <p:nvCxnSpPr>
          <p:cNvPr id="7" name="Accent Mark">
            <a:extLst>
              <a:ext uri="{FF2B5EF4-FFF2-40B4-BE49-F238E27FC236}">
                <a16:creationId xmlns:a16="http://schemas.microsoft.com/office/drawing/2014/main" id="{5879F051-2F76-445D-B0AB-3251CAD6C8C9}"/>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12" name="Imagen 11" descr="Logotipo&#10;&#10;Descripción generada automáticamente">
            <a:extLst>
              <a:ext uri="{FF2B5EF4-FFF2-40B4-BE49-F238E27FC236}">
                <a16:creationId xmlns:a16="http://schemas.microsoft.com/office/drawing/2014/main" id="{573E7A29-906F-4857-91C9-4EFD5E5A3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4271" y="0"/>
            <a:ext cx="2864613" cy="2120819"/>
          </a:xfrm>
          <a:prstGeom prst="rect">
            <a:avLst/>
          </a:prstGeom>
        </p:spPr>
      </p:pic>
      <p:sp>
        <p:nvSpPr>
          <p:cNvPr id="3" name="ZoneTexte 2">
            <a:extLst>
              <a:ext uri="{FF2B5EF4-FFF2-40B4-BE49-F238E27FC236}">
                <a16:creationId xmlns:a16="http://schemas.microsoft.com/office/drawing/2014/main" id="{95089CE7-61F5-3D7D-D364-448099F6A56F}"/>
              </a:ext>
            </a:extLst>
          </p:cNvPr>
          <p:cNvSpPr txBox="1"/>
          <p:nvPr/>
        </p:nvSpPr>
        <p:spPr>
          <a:xfrm>
            <a:off x="914400" y="4388931"/>
            <a:ext cx="3416000" cy="400110"/>
          </a:xfrm>
          <a:prstGeom prst="rect">
            <a:avLst/>
          </a:prstGeom>
          <a:noFill/>
        </p:spPr>
        <p:txBody>
          <a:bodyPr wrap="none" rtlCol="0">
            <a:spAutoFit/>
          </a:bodyPr>
          <a:lstStyle/>
          <a:p>
            <a:r>
              <a:rPr lang="fr-FR" sz="2000" dirty="0"/>
              <a:t>WEBINAR 7 Novembre 2024</a:t>
            </a:r>
          </a:p>
        </p:txBody>
      </p:sp>
    </p:spTree>
    <p:extLst>
      <p:ext uri="{BB962C8B-B14F-4D97-AF65-F5344CB8AC3E}">
        <p14:creationId xmlns:p14="http://schemas.microsoft.com/office/powerpoint/2010/main" val="3335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024D4-C0EA-05A0-3A5F-B8074EEFB46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B8DC6308-45D1-DB67-974E-D811604A5FB1}"/>
              </a:ext>
            </a:extLst>
          </p:cNvPr>
          <p:cNvSpPr>
            <a:spLocks noGrp="1"/>
          </p:cNvSpPr>
          <p:nvPr>
            <p:ph type="title"/>
          </p:nvPr>
        </p:nvSpPr>
        <p:spPr/>
        <p:txBody>
          <a:bodyPr/>
          <a:lstStyle/>
          <a:p>
            <a:r>
              <a:rPr lang="fr-CH" b="1" dirty="0"/>
              <a:t>MySQL Shell</a:t>
            </a:r>
            <a:endParaRPr lang="fr-FR" dirty="0"/>
          </a:p>
        </p:txBody>
      </p:sp>
      <p:sp>
        <p:nvSpPr>
          <p:cNvPr id="4" name="Espace réservé du pied de page 3">
            <a:extLst>
              <a:ext uri="{FF2B5EF4-FFF2-40B4-BE49-F238E27FC236}">
                <a16:creationId xmlns:a16="http://schemas.microsoft.com/office/drawing/2014/main" id="{49BBA041-2DDC-71FD-887F-658C93FE4503}"/>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F1375646-E784-96B8-8F9B-792E6213822F}"/>
              </a:ext>
            </a:extLst>
          </p:cNvPr>
          <p:cNvSpPr>
            <a:spLocks noGrp="1"/>
          </p:cNvSpPr>
          <p:nvPr>
            <p:ph type="sldNum" sz="quarter" idx="16"/>
          </p:nvPr>
        </p:nvSpPr>
        <p:spPr/>
        <p:txBody>
          <a:bodyPr/>
          <a:lstStyle/>
          <a:p>
            <a:fld id="{345D60D9-5372-5F40-9443-0F9AE5BDC3C8}" type="slidenum">
              <a:rPr lang="en-US" smtClean="0"/>
              <a:pPr/>
              <a:t>10</a:t>
            </a:fld>
            <a:endParaRPr lang="en-US" dirty="0"/>
          </a:p>
        </p:txBody>
      </p:sp>
      <p:sp>
        <p:nvSpPr>
          <p:cNvPr id="6" name="ZoneTexte 5">
            <a:extLst>
              <a:ext uri="{FF2B5EF4-FFF2-40B4-BE49-F238E27FC236}">
                <a16:creationId xmlns:a16="http://schemas.microsoft.com/office/drawing/2014/main" id="{F2A09BB9-70D5-9A17-3C9E-5133E80F77DC}"/>
              </a:ext>
            </a:extLst>
          </p:cNvPr>
          <p:cNvSpPr txBox="1"/>
          <p:nvPr/>
        </p:nvSpPr>
        <p:spPr>
          <a:xfrm>
            <a:off x="446568" y="1555462"/>
            <a:ext cx="2668772" cy="369332"/>
          </a:xfrm>
          <a:prstGeom prst="rect">
            <a:avLst/>
          </a:prstGeom>
          <a:noFill/>
        </p:spPr>
        <p:txBody>
          <a:bodyPr wrap="square" rtlCol="0">
            <a:spAutoFit/>
          </a:bodyPr>
          <a:lstStyle/>
          <a:p>
            <a:r>
              <a:rPr lang="fr-CH" b="1" dirty="0"/>
              <a:t>Fonctionnalités :</a:t>
            </a:r>
            <a:endParaRPr lang="fr-FR" dirty="0"/>
          </a:p>
        </p:txBody>
      </p:sp>
      <p:sp>
        <p:nvSpPr>
          <p:cNvPr id="8" name="ZoneTexte 7">
            <a:extLst>
              <a:ext uri="{FF2B5EF4-FFF2-40B4-BE49-F238E27FC236}">
                <a16:creationId xmlns:a16="http://schemas.microsoft.com/office/drawing/2014/main" id="{87F457B9-52F5-5259-E233-0810534635E3}"/>
              </a:ext>
            </a:extLst>
          </p:cNvPr>
          <p:cNvSpPr txBox="1"/>
          <p:nvPr/>
        </p:nvSpPr>
        <p:spPr>
          <a:xfrm>
            <a:off x="616689" y="1997839"/>
            <a:ext cx="4082902" cy="954107"/>
          </a:xfrm>
          <a:prstGeom prst="rect">
            <a:avLst/>
          </a:prstGeom>
          <a:noFill/>
        </p:spPr>
        <p:txBody>
          <a:bodyPr wrap="square" rtlCol="0">
            <a:spAutoFit/>
          </a:bodyPr>
          <a:lstStyle/>
          <a:p>
            <a:r>
              <a:rPr lang="en-US" sz="1400" dirty="0"/>
              <a:t> ✅  </a:t>
            </a:r>
            <a:r>
              <a:rPr lang="fr-CH" sz="1400" b="1" dirty="0"/>
              <a:t>Support multi-</a:t>
            </a:r>
            <a:r>
              <a:rPr lang="fr-CH" sz="1400" b="1" dirty="0" err="1"/>
              <a:t>langs</a:t>
            </a:r>
            <a:r>
              <a:rPr lang="fr-CH" sz="1400" dirty="0"/>
              <a:t> : Capacité d'exécuter des scripts en SQL, JavaScript ou Python. Cela offre une flexibilité pour les développeurs et les administrateurs selon leurs préférences.</a:t>
            </a:r>
            <a:endParaRPr lang="fr-FR" sz="1400" dirty="0"/>
          </a:p>
        </p:txBody>
      </p:sp>
      <p:sp>
        <p:nvSpPr>
          <p:cNvPr id="11" name="ZoneTexte 10">
            <a:extLst>
              <a:ext uri="{FF2B5EF4-FFF2-40B4-BE49-F238E27FC236}">
                <a16:creationId xmlns:a16="http://schemas.microsoft.com/office/drawing/2014/main" id="{E7B92EA9-6AA4-D572-F531-0ABD4F73BE7B}"/>
              </a:ext>
            </a:extLst>
          </p:cNvPr>
          <p:cNvSpPr txBox="1"/>
          <p:nvPr/>
        </p:nvSpPr>
        <p:spPr>
          <a:xfrm>
            <a:off x="616689" y="3075875"/>
            <a:ext cx="4082902" cy="1169551"/>
          </a:xfrm>
          <a:prstGeom prst="rect">
            <a:avLst/>
          </a:prstGeom>
          <a:noFill/>
        </p:spPr>
        <p:txBody>
          <a:bodyPr wrap="square" rtlCol="0">
            <a:spAutoFit/>
          </a:bodyPr>
          <a:lstStyle/>
          <a:p>
            <a:r>
              <a:rPr lang="en-US" sz="1400" dirty="0"/>
              <a:t> ✅  </a:t>
            </a:r>
            <a:r>
              <a:rPr lang="fr-CH" sz="1400" b="1" dirty="0"/>
              <a:t>Automatisation</a:t>
            </a:r>
            <a:r>
              <a:rPr lang="fr-CH" sz="1400" dirty="0"/>
              <a:t> : Permet l'automatisation des tâches courantes de gestion de bases de données, telles que les sauvegardes, les récupérations, et le déploiement d'</a:t>
            </a:r>
            <a:r>
              <a:rPr lang="fr-CH" sz="1400" dirty="0" err="1"/>
              <a:t>InnoDB</a:t>
            </a:r>
            <a:r>
              <a:rPr lang="fr-CH" sz="1400" dirty="0"/>
              <a:t> Cluster.</a:t>
            </a:r>
            <a:endParaRPr lang="fr-FR" sz="1400" dirty="0"/>
          </a:p>
        </p:txBody>
      </p:sp>
      <p:sp>
        <p:nvSpPr>
          <p:cNvPr id="12" name="ZoneTexte 11">
            <a:extLst>
              <a:ext uri="{FF2B5EF4-FFF2-40B4-BE49-F238E27FC236}">
                <a16:creationId xmlns:a16="http://schemas.microsoft.com/office/drawing/2014/main" id="{E1FB2D76-6ACF-69EF-BE54-86A85E7278AC}"/>
              </a:ext>
            </a:extLst>
          </p:cNvPr>
          <p:cNvSpPr txBox="1"/>
          <p:nvPr/>
        </p:nvSpPr>
        <p:spPr>
          <a:xfrm>
            <a:off x="616689" y="4442719"/>
            <a:ext cx="4082902" cy="954107"/>
          </a:xfrm>
          <a:prstGeom prst="rect">
            <a:avLst/>
          </a:prstGeom>
          <a:noFill/>
        </p:spPr>
        <p:txBody>
          <a:bodyPr wrap="square" rtlCol="0">
            <a:spAutoFit/>
          </a:bodyPr>
          <a:lstStyle/>
          <a:p>
            <a:r>
              <a:rPr lang="en-US" sz="1400" dirty="0"/>
              <a:t> ✅  </a:t>
            </a:r>
            <a:r>
              <a:rPr lang="fr-CH" sz="1400" b="1" dirty="0"/>
              <a:t>Intégration avec MySQL Server</a:t>
            </a:r>
            <a:r>
              <a:rPr lang="fr-CH" sz="1400" dirty="0"/>
              <a:t> : MySQL Shell se connecte facilement aux instances MySQL, facilitant l'exécution de commandes et la gestion des configurations du serveur.</a:t>
            </a:r>
            <a:endParaRPr lang="fr-FR" sz="1400" dirty="0"/>
          </a:p>
        </p:txBody>
      </p:sp>
      <p:sp>
        <p:nvSpPr>
          <p:cNvPr id="7" name="ZoneTexte 6">
            <a:extLst>
              <a:ext uri="{FF2B5EF4-FFF2-40B4-BE49-F238E27FC236}">
                <a16:creationId xmlns:a16="http://schemas.microsoft.com/office/drawing/2014/main" id="{ED93E573-E151-4136-4787-E29B9B7A4C17}"/>
              </a:ext>
            </a:extLst>
          </p:cNvPr>
          <p:cNvSpPr txBox="1"/>
          <p:nvPr/>
        </p:nvSpPr>
        <p:spPr>
          <a:xfrm>
            <a:off x="6670175" y="1572696"/>
            <a:ext cx="2668772" cy="369332"/>
          </a:xfrm>
          <a:prstGeom prst="rect">
            <a:avLst/>
          </a:prstGeom>
          <a:noFill/>
        </p:spPr>
        <p:txBody>
          <a:bodyPr wrap="square" rtlCol="0">
            <a:spAutoFit/>
          </a:bodyPr>
          <a:lstStyle/>
          <a:p>
            <a:r>
              <a:rPr lang="fr-CH" b="1" dirty="0"/>
              <a:t>Avantages :</a:t>
            </a:r>
            <a:endParaRPr lang="fr-FR" dirty="0"/>
          </a:p>
        </p:txBody>
      </p:sp>
      <p:sp>
        <p:nvSpPr>
          <p:cNvPr id="9" name="ZoneTexte 8">
            <a:extLst>
              <a:ext uri="{FF2B5EF4-FFF2-40B4-BE49-F238E27FC236}">
                <a16:creationId xmlns:a16="http://schemas.microsoft.com/office/drawing/2014/main" id="{CB56277B-48F4-6896-A9D9-35DBF29195B2}"/>
              </a:ext>
            </a:extLst>
          </p:cNvPr>
          <p:cNvSpPr txBox="1"/>
          <p:nvPr/>
        </p:nvSpPr>
        <p:spPr>
          <a:xfrm>
            <a:off x="6725944" y="2015073"/>
            <a:ext cx="4082902" cy="523220"/>
          </a:xfrm>
          <a:prstGeom prst="rect">
            <a:avLst/>
          </a:prstGeom>
          <a:noFill/>
        </p:spPr>
        <p:txBody>
          <a:bodyPr wrap="square" rtlCol="0">
            <a:spAutoFit/>
          </a:bodyPr>
          <a:lstStyle/>
          <a:p>
            <a:r>
              <a:rPr lang="en-US" sz="1400" dirty="0"/>
              <a:t> ✅  </a:t>
            </a:r>
            <a:r>
              <a:rPr lang="fr-CH" sz="1400" b="1" dirty="0"/>
              <a:t>Productivité accrue</a:t>
            </a:r>
            <a:r>
              <a:rPr lang="fr-CH" sz="1400" dirty="0"/>
              <a:t> grâce à un environnement interactif avec </a:t>
            </a:r>
            <a:r>
              <a:rPr lang="fr-CH" sz="1400" dirty="0" err="1"/>
              <a:t>auto-complétion</a:t>
            </a:r>
            <a:r>
              <a:rPr lang="fr-CH" sz="1400" dirty="0"/>
              <a:t>.</a:t>
            </a:r>
            <a:endParaRPr lang="fr-FR" sz="1400" dirty="0"/>
          </a:p>
        </p:txBody>
      </p:sp>
      <p:sp>
        <p:nvSpPr>
          <p:cNvPr id="13" name="ZoneTexte 12">
            <a:extLst>
              <a:ext uri="{FF2B5EF4-FFF2-40B4-BE49-F238E27FC236}">
                <a16:creationId xmlns:a16="http://schemas.microsoft.com/office/drawing/2014/main" id="{FF17538D-3B92-0C3C-66D5-9D0650AF657E}"/>
              </a:ext>
            </a:extLst>
          </p:cNvPr>
          <p:cNvSpPr txBox="1"/>
          <p:nvPr/>
        </p:nvSpPr>
        <p:spPr>
          <a:xfrm>
            <a:off x="6725944" y="2723118"/>
            <a:ext cx="4082902" cy="523220"/>
          </a:xfrm>
          <a:prstGeom prst="rect">
            <a:avLst/>
          </a:prstGeom>
          <a:noFill/>
        </p:spPr>
        <p:txBody>
          <a:bodyPr wrap="square" rtlCol="0">
            <a:spAutoFit/>
          </a:bodyPr>
          <a:lstStyle/>
          <a:p>
            <a:r>
              <a:rPr lang="en-US" sz="1400" dirty="0"/>
              <a:t> ✅  </a:t>
            </a:r>
            <a:r>
              <a:rPr lang="fr-CH" sz="1400" b="1" dirty="0"/>
              <a:t>Facilité de gestion</a:t>
            </a:r>
            <a:r>
              <a:rPr lang="fr-CH" sz="1400" dirty="0"/>
              <a:t> des clusters MySQL via des commandes simplifiées.</a:t>
            </a:r>
            <a:endParaRPr lang="fr-FR" sz="1400" dirty="0"/>
          </a:p>
        </p:txBody>
      </p:sp>
      <p:grpSp>
        <p:nvGrpSpPr>
          <p:cNvPr id="14" name="Groupe 13">
            <a:extLst>
              <a:ext uri="{FF2B5EF4-FFF2-40B4-BE49-F238E27FC236}">
                <a16:creationId xmlns:a16="http://schemas.microsoft.com/office/drawing/2014/main" id="{8646C75F-4A73-A5C5-493D-B8F946265401}"/>
              </a:ext>
            </a:extLst>
          </p:cNvPr>
          <p:cNvGrpSpPr/>
          <p:nvPr/>
        </p:nvGrpSpPr>
        <p:grpSpPr>
          <a:xfrm>
            <a:off x="10092284" y="293540"/>
            <a:ext cx="1735256" cy="1973745"/>
            <a:chOff x="9379902" y="1674674"/>
            <a:chExt cx="1735256" cy="1973745"/>
          </a:xfrm>
        </p:grpSpPr>
        <p:pic>
          <p:nvPicPr>
            <p:cNvPr id="15" name="Picture 20" descr="ic-CollaborationTools-gray.png">
              <a:extLst>
                <a:ext uri="{FF2B5EF4-FFF2-40B4-BE49-F238E27FC236}">
                  <a16:creationId xmlns:a16="http://schemas.microsoft.com/office/drawing/2014/main" id="{5E5CFA3D-5B6B-E424-53F7-6FFA1E4AAB95}"/>
                </a:ext>
              </a:extLst>
            </p:cNvPr>
            <p:cNvPicPr>
              <a:picLocks noChangeAspect="1"/>
            </p:cNvPicPr>
            <p:nvPr/>
          </p:nvPicPr>
          <p:blipFill>
            <a:blip r:embed="rId2" cstate="print"/>
            <a:stretch>
              <a:fillRect/>
            </a:stretch>
          </p:blipFill>
          <p:spPr>
            <a:xfrm>
              <a:off x="9595313" y="1674674"/>
              <a:ext cx="1304434" cy="1304434"/>
            </a:xfrm>
            <a:prstGeom prst="rect">
              <a:avLst/>
            </a:prstGeom>
          </p:spPr>
        </p:pic>
        <p:sp>
          <p:nvSpPr>
            <p:cNvPr id="16" name="TextBox 21">
              <a:extLst>
                <a:ext uri="{FF2B5EF4-FFF2-40B4-BE49-F238E27FC236}">
                  <a16:creationId xmlns:a16="http://schemas.microsoft.com/office/drawing/2014/main" id="{57D7792E-E9FC-8510-8A83-6D136A04D2E3}"/>
                </a:ext>
              </a:extLst>
            </p:cNvPr>
            <p:cNvSpPr txBox="1"/>
            <p:nvPr/>
          </p:nvSpPr>
          <p:spPr>
            <a:xfrm>
              <a:off x="9379902" y="2883248"/>
              <a:ext cx="1735256" cy="765171"/>
            </a:xfrm>
            <a:prstGeom prst="rect">
              <a:avLst/>
            </a:prstGeom>
            <a:noFill/>
          </p:spPr>
          <p:txBody>
            <a:bodyPr wrap="none" lIns="0" tIns="0" rIns="0" bIns="0" rtlCol="0">
              <a:noAutofit/>
            </a:bodyPr>
            <a:lstStyle/>
            <a:p>
              <a:pPr algn="ctr">
                <a:lnSpc>
                  <a:spcPct val="90000"/>
                </a:lnSpc>
              </a:pPr>
              <a:r>
                <a:rPr lang="en-US" b="1" dirty="0">
                  <a:solidFill>
                    <a:schemeClr val="accent1"/>
                  </a:solidFill>
                </a:rPr>
                <a:t>MySQL Shell</a:t>
              </a:r>
            </a:p>
          </p:txBody>
        </p:sp>
      </p:grpSp>
      <p:pic>
        <p:nvPicPr>
          <p:cNvPr id="2" name="Picture 7">
            <a:extLst>
              <a:ext uri="{FF2B5EF4-FFF2-40B4-BE49-F238E27FC236}">
                <a16:creationId xmlns:a16="http://schemas.microsoft.com/office/drawing/2014/main" id="{94B45412-1A88-F9EA-3EE9-29FC887A5D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3700" y="3429000"/>
            <a:ext cx="6521020" cy="2825509"/>
          </a:xfrm>
          <a:prstGeom prst="rect">
            <a:avLst/>
          </a:prstGeom>
          <a:ln>
            <a:noFill/>
          </a:ln>
          <a:effectLst>
            <a:reflection blurRad="12700" stA="30000" endPos="30000" dist="5000" dir="5400000" sy="-100000" algn="bl" rotWithShape="0"/>
          </a:effectLst>
          <a:scene3d>
            <a:camera prst="perspectiveContrastingLeftFacing">
              <a:rot lat="600000" lon="2400000" rev="0"/>
            </a:camera>
            <a:lightRig rig="threePt" dir="t">
              <a:rot lat="0" lon="0" rev="2700000"/>
            </a:lightRig>
          </a:scene3d>
          <a:sp3d>
            <a:bevelT w="63500" h="50800"/>
          </a:sp3d>
        </p:spPr>
      </p:pic>
    </p:spTree>
    <p:extLst>
      <p:ext uri="{BB962C8B-B14F-4D97-AF65-F5344CB8AC3E}">
        <p14:creationId xmlns:p14="http://schemas.microsoft.com/office/powerpoint/2010/main" val="243356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6CD9A-C1F6-9788-9E0A-B2F6F880272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FC8D85-75D0-A7CF-D3A1-20FB16F946EE}"/>
              </a:ext>
            </a:extLst>
          </p:cNvPr>
          <p:cNvSpPr>
            <a:spLocks noGrp="1"/>
          </p:cNvSpPr>
          <p:nvPr>
            <p:ph type="ftr" sz="quarter" idx="11"/>
          </p:nvPr>
        </p:nvSpPr>
        <p:spPr/>
        <p:txBody>
          <a:bodyPr/>
          <a:lstStyle/>
          <a:p>
            <a:r>
              <a:rPr lang="en-US" dirty="0"/>
              <a:t>Copyright © 2024, Oracle and/or its affiliates</a:t>
            </a:r>
          </a:p>
        </p:txBody>
      </p:sp>
      <p:sp>
        <p:nvSpPr>
          <p:cNvPr id="3" name="Slide Number Placeholder 2">
            <a:extLst>
              <a:ext uri="{FF2B5EF4-FFF2-40B4-BE49-F238E27FC236}">
                <a16:creationId xmlns:a16="http://schemas.microsoft.com/office/drawing/2014/main" id="{8AB63D81-33B9-A20C-D477-171CD03A6D5A}"/>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4" name="Title 3">
            <a:extLst>
              <a:ext uri="{FF2B5EF4-FFF2-40B4-BE49-F238E27FC236}">
                <a16:creationId xmlns:a16="http://schemas.microsoft.com/office/drawing/2014/main" id="{181E0A91-6770-1585-0224-8AB15028C822}"/>
              </a:ext>
            </a:extLst>
          </p:cNvPr>
          <p:cNvSpPr>
            <a:spLocks noGrp="1"/>
          </p:cNvSpPr>
          <p:nvPr>
            <p:ph type="title"/>
          </p:nvPr>
        </p:nvSpPr>
        <p:spPr/>
        <p:txBody>
          <a:bodyPr/>
          <a:lstStyle/>
          <a:p>
            <a:r>
              <a:rPr lang="it-IT" dirty="0"/>
              <a:t>MySQL </a:t>
            </a:r>
            <a:r>
              <a:rPr lang="en-GB" dirty="0"/>
              <a:t>Replication</a:t>
            </a:r>
            <a:endParaRPr lang="en-US" dirty="0"/>
          </a:p>
        </p:txBody>
      </p:sp>
      <p:sp>
        <p:nvSpPr>
          <p:cNvPr id="5" name="Text Placeholder 4">
            <a:extLst>
              <a:ext uri="{FF2B5EF4-FFF2-40B4-BE49-F238E27FC236}">
                <a16:creationId xmlns:a16="http://schemas.microsoft.com/office/drawing/2014/main" id="{E075788F-C006-582E-8C02-D6BF8B93530B}"/>
              </a:ext>
            </a:extLst>
          </p:cNvPr>
          <p:cNvSpPr>
            <a:spLocks noGrp="1"/>
          </p:cNvSpPr>
          <p:nvPr>
            <p:ph type="body" sz="quarter" idx="33"/>
          </p:nvPr>
        </p:nvSpPr>
        <p:spPr/>
        <p:txBody>
          <a:bodyPr/>
          <a:lstStyle/>
          <a:p>
            <a:endParaRPr lang="en-US" dirty="0"/>
          </a:p>
        </p:txBody>
      </p:sp>
    </p:spTree>
    <p:extLst>
      <p:ext uri="{BB962C8B-B14F-4D97-AF65-F5344CB8AC3E}">
        <p14:creationId xmlns:p14="http://schemas.microsoft.com/office/powerpoint/2010/main" val="179642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6349437" y="1488558"/>
            <a:ext cx="5745378" cy="1318438"/>
          </a:xfrm>
        </p:spPr>
        <p:txBody>
          <a:bodyPr/>
          <a:lstStyle/>
          <a:p>
            <a:r>
              <a:rPr lang="en-GB" b="1" dirty="0" err="1">
                <a:latin typeface="Oracle Sans" panose="020B0503020204020204" pitchFamily="34" charset="0"/>
              </a:rPr>
              <a:t>Génial</a:t>
            </a:r>
            <a:r>
              <a:rPr lang="en-GB" b="1" dirty="0">
                <a:latin typeface="Oracle Sans" panose="020B0503020204020204" pitchFamily="34" charset="0"/>
              </a:rPr>
              <a:t> ! </a:t>
            </a:r>
            <a:r>
              <a:rPr lang="en-GB" b="1" dirty="0"/>
              <a:t>😀</a:t>
            </a:r>
          </a:p>
          <a:p>
            <a:r>
              <a:rPr lang="en-US" sz="1800" dirty="0"/>
              <a:t> </a:t>
            </a:r>
            <a:r>
              <a:rPr lang="en-US" sz="1600" dirty="0">
                <a:latin typeface="Oracle Sans Light" panose="020B0403020204020204" pitchFamily="34" charset="0"/>
                <a:cs typeface="Oracle Sans Light" panose="020B0403020204020204" pitchFamily="34" charset="0"/>
              </a:rPr>
              <a:t>✅ </a:t>
            </a:r>
            <a:r>
              <a:rPr lang="fr-CH" sz="1600" dirty="0">
                <a:solidFill>
                  <a:srgbClr val="0E0E0E"/>
                </a:solidFill>
                <a:effectLst/>
                <a:latin typeface="Oracle Sans Light" panose="020B0403020204020204" pitchFamily="34" charset="0"/>
                <a:cs typeface="Oracle Sans Light" panose="020B0403020204020204" pitchFamily="34" charset="0"/>
              </a:rPr>
              <a:t>Les données sont protégées.</a:t>
            </a:r>
          </a:p>
          <a:p>
            <a:r>
              <a:rPr lang="en-US" sz="1600" dirty="0">
                <a:latin typeface="Oracle Sans Light" panose="020B0403020204020204" pitchFamily="34" charset="0"/>
                <a:cs typeface="Oracle Sans Light" panose="020B0403020204020204" pitchFamily="34" charset="0"/>
              </a:rPr>
              <a:t> ✅ </a:t>
            </a:r>
            <a:r>
              <a:rPr lang="fr-CH" sz="1600" dirty="0">
                <a:solidFill>
                  <a:srgbClr val="0E0E0E"/>
                </a:solidFill>
                <a:effectLst/>
                <a:latin typeface="Oracle Sans Light" panose="020B0403020204020204" pitchFamily="34" charset="0"/>
                <a:cs typeface="Oracle Sans Light" panose="020B0403020204020204" pitchFamily="34" charset="0"/>
              </a:rPr>
              <a:t>La source tombe en panne, mettez la réplique en marche.</a:t>
            </a:r>
          </a:p>
          <a:p>
            <a:r>
              <a:rPr lang="en-US" sz="1600" dirty="0">
                <a:latin typeface="Oracle Sans Light" panose="020B0403020204020204" pitchFamily="34" charset="0"/>
                <a:cs typeface="Oracle Sans Light" panose="020B0403020204020204" pitchFamily="34" charset="0"/>
              </a:rPr>
              <a:t> ✅ </a:t>
            </a:r>
            <a:r>
              <a:rPr lang="fr-CH" sz="1600" dirty="0">
                <a:solidFill>
                  <a:srgbClr val="0E0E0E"/>
                </a:solidFill>
                <a:effectLst/>
                <a:latin typeface="Oracle Sans Light" panose="020B0403020204020204" pitchFamily="34" charset="0"/>
                <a:cs typeface="Oracle Sans Light" panose="020B0403020204020204" pitchFamily="34" charset="0"/>
              </a:rPr>
              <a:t>Vous avez sauvé la situation ! </a:t>
            </a:r>
            <a:r>
              <a:rPr lang="fr-CH" dirty="0">
                <a:solidFill>
                  <a:srgbClr val="0E0E0E"/>
                </a:solidFill>
                <a:effectLst/>
                <a:latin typeface=".SF NS"/>
              </a:rPr>
              <a:t>😀</a:t>
            </a:r>
          </a:p>
        </p:txBody>
      </p:sp>
      <p:sp>
        <p:nvSpPr>
          <p:cNvPr id="4" name="Title 3"/>
          <p:cNvSpPr>
            <a:spLocks noGrp="1"/>
          </p:cNvSpPr>
          <p:nvPr>
            <p:ph type="title"/>
          </p:nvPr>
        </p:nvSpPr>
        <p:spPr>
          <a:xfrm>
            <a:off x="760476" y="211250"/>
            <a:ext cx="10671048" cy="822960"/>
          </a:xfrm>
        </p:spPr>
        <p:txBody>
          <a:bodyPr/>
          <a:lstStyle/>
          <a:p>
            <a:r>
              <a:rPr lang="fr-CH" b="1" dirty="0">
                <a:solidFill>
                  <a:srgbClr val="0E0E0E"/>
                </a:solidFill>
                <a:effectLst/>
              </a:rPr>
              <a:t>La réplication traditionnelle améliore la disponibilité</a:t>
            </a:r>
            <a:endParaRPr lang="fr-CH" dirty="0">
              <a:solidFill>
                <a:srgbClr val="0E0E0E"/>
              </a:solidFill>
              <a:effectLst/>
            </a:endParaRPr>
          </a:p>
        </p:txBody>
      </p:sp>
      <p:sp>
        <p:nvSpPr>
          <p:cNvPr id="7" name="Slide Number Placeholder 6"/>
          <p:cNvSpPr>
            <a:spLocks noGrp="1"/>
          </p:cNvSpPr>
          <p:nvPr>
            <p:ph type="sldNum" sz="quarter" idx="18"/>
          </p:nvPr>
        </p:nvSpPr>
        <p:spPr/>
        <p:txBody>
          <a:bodyPr/>
          <a:lstStyle/>
          <a:p>
            <a:fld id="{345D60D9-5372-5F40-9443-0F9AE5BDC3C8}" type="slidenum">
              <a:rPr lang="en-US" smtClean="0"/>
              <a:pPr/>
              <a:t>12</a:t>
            </a:fld>
            <a:endParaRPr lang="en-US"/>
          </a:p>
        </p:txBody>
      </p:sp>
      <p:pic>
        <p:nvPicPr>
          <p:cNvPr id="10" name="Picture 9"/>
          <p:cNvPicPr>
            <a:picLocks noChangeAspect="1"/>
          </p:cNvPicPr>
          <p:nvPr/>
        </p:nvPicPr>
        <p:blipFill>
          <a:blip r:embed="rId2"/>
          <a:stretch>
            <a:fillRect/>
          </a:stretch>
        </p:blipFill>
        <p:spPr>
          <a:xfrm>
            <a:off x="630380" y="1784194"/>
            <a:ext cx="5287166" cy="3641492"/>
          </a:xfrm>
          <a:prstGeom prst="rect">
            <a:avLst/>
          </a:prstGeom>
        </p:spPr>
      </p:pic>
      <p:sp>
        <p:nvSpPr>
          <p:cNvPr id="2" name="Footer Placeholder 1">
            <a:extLst>
              <a:ext uri="{FF2B5EF4-FFF2-40B4-BE49-F238E27FC236}">
                <a16:creationId xmlns:a16="http://schemas.microsoft.com/office/drawing/2014/main" id="{F7A77BE3-523D-596F-00E2-970F088C8D4C}"/>
              </a:ext>
            </a:extLst>
          </p:cNvPr>
          <p:cNvSpPr>
            <a:spLocks noGrp="1"/>
          </p:cNvSpPr>
          <p:nvPr>
            <p:ph type="ftr" sz="quarter" idx="17"/>
          </p:nvPr>
        </p:nvSpPr>
        <p:spPr/>
        <p:txBody>
          <a:bodyPr/>
          <a:lstStyle/>
          <a:p>
            <a:r>
              <a:rPr lang="en-US" dirty="0"/>
              <a:t>Copyright © 2024, Oracle and/or its affiliates. All rights reserved.</a:t>
            </a:r>
          </a:p>
        </p:txBody>
      </p:sp>
      <p:sp>
        <p:nvSpPr>
          <p:cNvPr id="5" name="ZoneTexte 4">
            <a:extLst>
              <a:ext uri="{FF2B5EF4-FFF2-40B4-BE49-F238E27FC236}">
                <a16:creationId xmlns:a16="http://schemas.microsoft.com/office/drawing/2014/main" id="{AAFE57B6-7876-7B6A-E157-C4737FEBB72A}"/>
              </a:ext>
            </a:extLst>
          </p:cNvPr>
          <p:cNvSpPr txBox="1"/>
          <p:nvPr/>
        </p:nvSpPr>
        <p:spPr>
          <a:xfrm>
            <a:off x="6349437" y="5317610"/>
            <a:ext cx="5287166" cy="923330"/>
          </a:xfrm>
          <a:prstGeom prst="rect">
            <a:avLst/>
          </a:prstGeom>
          <a:noFill/>
        </p:spPr>
        <p:txBody>
          <a:bodyPr wrap="square" rtlCol="0">
            <a:spAutoFit/>
          </a:bodyPr>
          <a:lstStyle/>
          <a:p>
            <a:r>
              <a:rPr lang="fr-CH" b="1" dirty="0">
                <a:solidFill>
                  <a:srgbClr val="0E0E0E"/>
                </a:solidFill>
                <a:effectLst/>
                <a:latin typeface="Oracle Sans" panose="020B0503020204020204" pitchFamily="34" charset="0"/>
                <a:cs typeface="Oracle Sans" panose="020B0503020204020204" pitchFamily="34" charset="0"/>
              </a:rPr>
              <a:t>C’est davantage une solution de récupération après sinistre.</a:t>
            </a:r>
          </a:p>
          <a:p>
            <a:endParaRPr lang="fr-FR" dirty="0"/>
          </a:p>
        </p:txBody>
      </p:sp>
      <p:pic>
        <p:nvPicPr>
          <p:cNvPr id="8" name="Image 7">
            <a:extLst>
              <a:ext uri="{FF2B5EF4-FFF2-40B4-BE49-F238E27FC236}">
                <a16:creationId xmlns:a16="http://schemas.microsoft.com/office/drawing/2014/main" id="{C830544C-6854-1F67-6DF3-8DFC4CFB1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721" y="5676382"/>
            <a:ext cx="1112721" cy="1112721"/>
          </a:xfrm>
          <a:prstGeom prst="rect">
            <a:avLst/>
          </a:prstGeom>
        </p:spPr>
      </p:pic>
      <p:sp>
        <p:nvSpPr>
          <p:cNvPr id="9" name="ZoneTexte 8">
            <a:extLst>
              <a:ext uri="{FF2B5EF4-FFF2-40B4-BE49-F238E27FC236}">
                <a16:creationId xmlns:a16="http://schemas.microsoft.com/office/drawing/2014/main" id="{27F893C4-2E00-6033-91B7-EADBE0154AF0}"/>
              </a:ext>
            </a:extLst>
          </p:cNvPr>
          <p:cNvSpPr txBox="1"/>
          <p:nvPr/>
        </p:nvSpPr>
        <p:spPr>
          <a:xfrm>
            <a:off x="6349437" y="2701192"/>
            <a:ext cx="5729149" cy="2062103"/>
          </a:xfrm>
          <a:prstGeom prst="rect">
            <a:avLst/>
          </a:prstGeom>
          <a:noFill/>
        </p:spPr>
        <p:txBody>
          <a:bodyPr wrap="square" rtlCol="0">
            <a:spAutoFit/>
          </a:bodyPr>
          <a:lstStyle/>
          <a:p>
            <a:endParaRPr lang="en-GB" dirty="0"/>
          </a:p>
          <a:p>
            <a:r>
              <a:rPr lang="en-GB" b="1" dirty="0">
                <a:latin typeface="Oracle Sans" panose="020B0503020204020204" pitchFamily="34" charset="0"/>
              </a:rPr>
              <a:t>Mais </a:t>
            </a:r>
            <a:r>
              <a:rPr lang="en-GB" b="1" dirty="0" err="1">
                <a:latin typeface="Oracle Sans" panose="020B0503020204020204" pitchFamily="34" charset="0"/>
              </a:rPr>
              <a:t>ce</a:t>
            </a:r>
            <a:r>
              <a:rPr lang="en-GB" b="1" dirty="0">
                <a:latin typeface="Oracle Sans" panose="020B0503020204020204" pitchFamily="34" charset="0"/>
              </a:rPr>
              <a:t> </a:t>
            </a:r>
            <a:r>
              <a:rPr lang="en-GB" b="1" dirty="0" err="1">
                <a:latin typeface="Oracle Sans" panose="020B0503020204020204" pitchFamily="34" charset="0"/>
              </a:rPr>
              <a:t>n’est</a:t>
            </a:r>
            <a:r>
              <a:rPr lang="en-GB" b="1" dirty="0">
                <a:latin typeface="Oracle Sans" panose="020B0503020204020204" pitchFamily="34" charset="0"/>
              </a:rPr>
              <a:t> pas </a:t>
            </a:r>
            <a:r>
              <a:rPr lang="en-GB" b="1" dirty="0" err="1">
                <a:latin typeface="Oracle Sans" panose="020B0503020204020204" pitchFamily="34" charset="0"/>
              </a:rPr>
              <a:t>fluide</a:t>
            </a:r>
            <a:r>
              <a:rPr lang="en-GB" b="1" dirty="0"/>
              <a:t>.😥</a:t>
            </a:r>
          </a:p>
          <a:p>
            <a:r>
              <a:rPr lang="en-US" sz="2000" dirty="0"/>
              <a:t> </a:t>
            </a:r>
            <a:r>
              <a:rPr lang="en-US" sz="1800" dirty="0"/>
              <a:t>✅ </a:t>
            </a:r>
            <a:r>
              <a:rPr lang="fr-CH" sz="1800" dirty="0">
                <a:solidFill>
                  <a:srgbClr val="0E0E0E"/>
                </a:solidFill>
                <a:effectLst/>
                <a:latin typeface="Oracle Sans Light" panose="020B0403020204020204" pitchFamily="34" charset="0"/>
                <a:cs typeface="Oracle Sans Light" panose="020B0403020204020204" pitchFamily="34" charset="0"/>
              </a:rPr>
              <a:t>Failover manuel vers la réplique.</a:t>
            </a:r>
          </a:p>
          <a:p>
            <a:r>
              <a:rPr lang="en-US" sz="1800" dirty="0">
                <a:latin typeface="Oracle Sans Light" panose="020B0403020204020204" pitchFamily="34" charset="0"/>
                <a:cs typeface="Oracle Sans Light" panose="020B0403020204020204" pitchFamily="34" charset="0"/>
              </a:rPr>
              <a:t> ✅ </a:t>
            </a:r>
            <a:r>
              <a:rPr lang="fr-CH" sz="1800" dirty="0">
                <a:solidFill>
                  <a:srgbClr val="0E0E0E"/>
                </a:solidFill>
                <a:effectLst/>
                <a:latin typeface="Oracle Sans Light" panose="020B0403020204020204" pitchFamily="34" charset="0"/>
                <a:cs typeface="Oracle Sans Light" panose="020B0403020204020204" pitchFamily="34" charset="0"/>
              </a:rPr>
              <a:t>Reconfigurer manuellement les serveurs d’application vers la réplique.</a:t>
            </a:r>
          </a:p>
          <a:p>
            <a:r>
              <a:rPr lang="en-US" sz="1800" dirty="0">
                <a:latin typeface="Oracle Sans Light" panose="020B0403020204020204" pitchFamily="34" charset="0"/>
                <a:cs typeface="Oracle Sans Light" panose="020B0403020204020204" pitchFamily="34" charset="0"/>
              </a:rPr>
              <a:t> ✅ </a:t>
            </a:r>
            <a:r>
              <a:rPr lang="fr-CH" sz="1800" dirty="0">
                <a:solidFill>
                  <a:srgbClr val="0E0E0E"/>
                </a:solidFill>
                <a:effectLst/>
                <a:latin typeface="Oracle Sans Light" panose="020B0403020204020204" pitchFamily="34" charset="0"/>
                <a:cs typeface="Oracle Sans Light" panose="020B0403020204020204" pitchFamily="34" charset="0"/>
              </a:rPr>
              <a:t>Il </a:t>
            </a:r>
            <a:r>
              <a:rPr lang="fr-CH" dirty="0">
                <a:solidFill>
                  <a:srgbClr val="0E0E0E"/>
                </a:solidFill>
                <a:latin typeface="Oracle Sans Light" panose="020B0403020204020204" pitchFamily="34" charset="0"/>
                <a:cs typeface="Oracle Sans Light" panose="020B0403020204020204" pitchFamily="34" charset="0"/>
              </a:rPr>
              <a:t>peut y avoir </a:t>
            </a:r>
            <a:r>
              <a:rPr lang="fr-CH" sz="1800" dirty="0">
                <a:solidFill>
                  <a:srgbClr val="0E0E0E"/>
                </a:solidFill>
                <a:effectLst/>
                <a:latin typeface="Oracle Sans Light" panose="020B0403020204020204" pitchFamily="34" charset="0"/>
                <a:cs typeface="Oracle Sans Light" panose="020B0403020204020204" pitchFamily="34" charset="0"/>
              </a:rPr>
              <a:t>une e perte de données avec </a:t>
            </a:r>
            <a:r>
              <a:rPr lang="fr-CH" dirty="0">
                <a:solidFill>
                  <a:srgbClr val="0E0E0E"/>
                </a:solidFill>
                <a:latin typeface="Oracle Sans Light" panose="020B0403020204020204" pitchFamily="34" charset="0"/>
                <a:cs typeface="Oracle Sans Light" panose="020B0403020204020204" pitchFamily="34" charset="0"/>
              </a:rPr>
              <a:t>la</a:t>
            </a:r>
            <a:r>
              <a:rPr lang="fr-CH" sz="1800" dirty="0">
                <a:solidFill>
                  <a:srgbClr val="0E0E0E"/>
                </a:solidFill>
                <a:effectLst/>
                <a:latin typeface="Oracle Sans Light" panose="020B0403020204020204" pitchFamily="34" charset="0"/>
                <a:cs typeface="Oracle Sans Light" panose="020B0403020204020204" pitchFamily="34" charset="0"/>
              </a:rPr>
              <a:t> réplication asynchrone.</a:t>
            </a:r>
          </a:p>
        </p:txBody>
      </p:sp>
    </p:spTree>
    <p:extLst>
      <p:ext uri="{BB962C8B-B14F-4D97-AF65-F5344CB8AC3E}">
        <p14:creationId xmlns:p14="http://schemas.microsoft.com/office/powerpoint/2010/main" val="286868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across)">
                                      <p:cBhvr>
                                        <p:cTn id="32" dur="500"/>
                                        <p:tgtEl>
                                          <p:spTgt spid="5"/>
                                        </p:tgtEl>
                                      </p:cBhvr>
                                    </p:animEffect>
                                  </p:childTnLst>
                                </p:cTn>
                              </p:par>
                              <p:par>
                                <p:cTn id="33" presetID="5" presetClass="entr" presetSubtype="1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heckerboard(across)">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1694259-EA21-41A9-9811-4298B76017AB}"/>
              </a:ext>
            </a:extLst>
          </p:cNvPr>
          <p:cNvSpPr>
            <a:spLocks noGrp="1"/>
          </p:cNvSpPr>
          <p:nvPr>
            <p:ph sz="quarter" idx="15"/>
          </p:nvPr>
        </p:nvSpPr>
        <p:spPr/>
        <p:txBody>
          <a:bodyPr/>
          <a:lstStyle/>
          <a:p>
            <a:r>
              <a:rPr lang="en-US" sz="2000" b="1" dirty="0"/>
              <a:t>Vanilla Replication Solution</a:t>
            </a:r>
          </a:p>
          <a:p>
            <a:endParaRPr lang="en-US" dirty="0"/>
          </a:p>
          <a:p>
            <a:pPr marL="285750" indent="-285750">
              <a:buFont typeface="Arial" panose="020B0604020202020204" pitchFamily="34" charset="0"/>
              <a:buChar char="•"/>
            </a:pPr>
            <a:r>
              <a:rPr lang="en-US" sz="1800" b="0" strike="noStrike" spc="-1" dirty="0" err="1">
                <a:solidFill>
                  <a:srgbClr val="312D2A"/>
                </a:solidFill>
                <a:latin typeface="Oracle Sans"/>
                <a:ea typeface="Noto Sans CJK SC"/>
              </a:rPr>
              <a:t>Introduit</a:t>
            </a:r>
            <a:r>
              <a:rPr lang="en-US" sz="1800" b="0" strike="noStrike" spc="-1" dirty="0">
                <a:solidFill>
                  <a:srgbClr val="312D2A"/>
                </a:solidFill>
                <a:latin typeface="Oracle Sans"/>
                <a:ea typeface="Noto Sans CJK SC"/>
              </a:rPr>
              <a:t> dans MySQL </a:t>
            </a:r>
            <a:r>
              <a:rPr lang="en-US" sz="1800" b="0" strike="noStrike" spc="-1" dirty="0">
                <a:solidFill>
                  <a:srgbClr val="FF0000"/>
                </a:solidFill>
                <a:latin typeface="Oracle Sans"/>
                <a:ea typeface="Noto Sans CJK SC"/>
              </a:rPr>
              <a:t>8.0.20</a:t>
            </a:r>
          </a:p>
          <a:p>
            <a:pPr marL="285750" indent="-285750">
              <a:buFont typeface="Arial" panose="020B0604020202020204" pitchFamily="34" charset="0"/>
              <a:buChar char="•"/>
            </a:pPr>
            <a:r>
              <a:rPr lang="en-US" spc="-1" dirty="0" err="1">
                <a:latin typeface="Oracle Sans"/>
              </a:rPr>
              <a:t>Extensibilité</a:t>
            </a:r>
            <a:r>
              <a:rPr lang="en-US" spc="-1" dirty="0">
                <a:latin typeface="Oracle Sans"/>
              </a:rPr>
              <a:t> des </a:t>
            </a:r>
            <a:r>
              <a:rPr lang="en-US" spc="-1" dirty="0" err="1">
                <a:latin typeface="Oracle Sans"/>
              </a:rPr>
              <a:t>opérations</a:t>
            </a:r>
            <a:r>
              <a:rPr lang="en-US" spc="-1" dirty="0">
                <a:latin typeface="Oracle Sans"/>
              </a:rPr>
              <a:t> de lecture</a:t>
            </a:r>
          </a:p>
          <a:p>
            <a:pPr marL="285750" indent="-285750">
              <a:buFont typeface="Arial" panose="020B0604020202020204" pitchFamily="34" charset="0"/>
              <a:buChar char="•"/>
            </a:pPr>
            <a:r>
              <a:rPr lang="en-US" dirty="0"/>
              <a:t>Failover </a:t>
            </a:r>
            <a:r>
              <a:rPr lang="en-US" dirty="0" err="1"/>
              <a:t>manuel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Shell</a:t>
            </a:r>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Router</a:t>
            </a:r>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Server </a:t>
            </a:r>
            <a:endParaRPr lang="en-US" sz="2000" dirty="0"/>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13</a:t>
            </a:fld>
            <a:endParaRPr lang="en-US"/>
          </a:p>
        </p:txBody>
      </p:sp>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196691"/>
            <a:ext cx="10671048" cy="822960"/>
          </a:xfrm>
        </p:spPr>
        <p:txBody>
          <a:bodyPr/>
          <a:lstStyle/>
          <a:p>
            <a:r>
              <a:rPr lang="en-US" dirty="0">
                <a:solidFill>
                  <a:srgbClr val="00758F"/>
                </a:solidFill>
              </a:rPr>
              <a:t>My</a:t>
            </a:r>
            <a:r>
              <a:rPr lang="en-US" dirty="0">
                <a:solidFill>
                  <a:srgbClr val="F29111"/>
                </a:solidFill>
              </a:rPr>
              <a:t>SQL</a:t>
            </a:r>
            <a:r>
              <a:rPr lang="en-US" dirty="0"/>
              <a:t> </a:t>
            </a:r>
            <a:r>
              <a:rPr lang="en-US" dirty="0" err="1"/>
              <a:t>InnoDB</a:t>
            </a:r>
            <a:r>
              <a:rPr lang="en-US" dirty="0"/>
              <a:t> </a:t>
            </a:r>
            <a:r>
              <a:rPr lang="en-US" dirty="0" err="1"/>
              <a:t>ReplicaSet</a:t>
            </a:r>
            <a:endParaRPr lang="en-US" dirty="0"/>
          </a:p>
        </p:txBody>
      </p:sp>
      <p:pic>
        <p:nvPicPr>
          <p:cNvPr id="9" name="Picture 8">
            <a:extLst>
              <a:ext uri="{FF2B5EF4-FFF2-40B4-BE49-F238E27FC236}">
                <a16:creationId xmlns:a16="http://schemas.microsoft.com/office/drawing/2014/main" id="{14993AB2-BAF5-5042-A522-6CFA59D3F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443" y="1526824"/>
            <a:ext cx="2995411" cy="4589743"/>
          </a:xfrm>
          <a:prstGeom prst="rect">
            <a:avLst/>
          </a:prstGeom>
        </p:spPr>
      </p:pic>
      <p:sp>
        <p:nvSpPr>
          <p:cNvPr id="11" name="TextBox 10">
            <a:extLst>
              <a:ext uri="{FF2B5EF4-FFF2-40B4-BE49-F238E27FC236}">
                <a16:creationId xmlns:a16="http://schemas.microsoft.com/office/drawing/2014/main" id="{634A0074-A1A8-3B47-815F-31C7AF68EB66}"/>
              </a:ext>
            </a:extLst>
          </p:cNvPr>
          <p:cNvSpPr txBox="1"/>
          <p:nvPr/>
        </p:nvSpPr>
        <p:spPr>
          <a:xfrm>
            <a:off x="6035557" y="5470236"/>
            <a:ext cx="5745379" cy="646331"/>
          </a:xfrm>
          <a:prstGeom prst="rect">
            <a:avLst/>
          </a:prstGeom>
          <a:noFill/>
        </p:spPr>
        <p:txBody>
          <a:bodyPr wrap="square" rtlCol="0">
            <a:spAutoFit/>
          </a:bodyPr>
          <a:lstStyle/>
          <a:p>
            <a:pPr algn="ctr"/>
            <a:r>
              <a:rPr lang="en-US" dirty="0">
                <a:latin typeface="Consolas" charset="0"/>
                <a:ea typeface="Consolas" charset="0"/>
                <a:cs typeface="Consolas" charset="0"/>
              </a:rPr>
              <a:t>RPO != 0</a:t>
            </a:r>
            <a:br>
              <a:rPr lang="en-US" dirty="0">
                <a:latin typeface="Consolas" charset="0"/>
                <a:ea typeface="Consolas" charset="0"/>
                <a:cs typeface="Consolas" charset="0"/>
              </a:rPr>
            </a:br>
            <a:r>
              <a:rPr lang="en-US" dirty="0">
                <a:latin typeface="Consolas" charset="0"/>
                <a:ea typeface="Consolas" charset="0"/>
                <a:cs typeface="Consolas" charset="0"/>
              </a:rPr>
              <a:t>RTO = minutes </a:t>
            </a:r>
            <a:r>
              <a:rPr lang="en-US" dirty="0" err="1">
                <a:latin typeface="Consolas" charset="0"/>
                <a:ea typeface="Consolas" charset="0"/>
                <a:cs typeface="Consolas" charset="0"/>
              </a:rPr>
              <a:t>ou</a:t>
            </a:r>
            <a:r>
              <a:rPr lang="en-US" dirty="0">
                <a:latin typeface="Consolas" charset="0"/>
                <a:ea typeface="Consolas" charset="0"/>
                <a:cs typeface="Consolas" charset="0"/>
              </a:rPr>
              <a:t> plus (failover </a:t>
            </a:r>
            <a:r>
              <a:rPr lang="en-US" dirty="0" err="1">
                <a:latin typeface="Consolas" charset="0"/>
                <a:ea typeface="Consolas" charset="0"/>
                <a:cs typeface="Consolas" charset="0"/>
              </a:rPr>
              <a:t>namuel</a:t>
            </a:r>
            <a:r>
              <a:rPr lang="en-US" dirty="0">
                <a:latin typeface="Consolas" charset="0"/>
                <a:ea typeface="Consolas" charset="0"/>
                <a:cs typeface="Consolas" charset="0"/>
              </a:rPr>
              <a:t>) </a:t>
            </a:r>
            <a:endParaRPr lang="en-US" dirty="0">
              <a:effectLst/>
              <a:latin typeface="Consolas" charset="0"/>
              <a:ea typeface="Consolas" charset="0"/>
              <a:cs typeface="Consolas" charset="0"/>
            </a:endParaRPr>
          </a:p>
        </p:txBody>
      </p:sp>
      <p:sp>
        <p:nvSpPr>
          <p:cNvPr id="3" name="Footer Placeholder 2">
            <a:extLst>
              <a:ext uri="{FF2B5EF4-FFF2-40B4-BE49-F238E27FC236}">
                <a16:creationId xmlns:a16="http://schemas.microsoft.com/office/drawing/2014/main" id="{15EF25A4-239F-933E-2547-40619BEE3C40}"/>
              </a:ext>
            </a:extLst>
          </p:cNvPr>
          <p:cNvSpPr>
            <a:spLocks noGrp="1"/>
          </p:cNvSpPr>
          <p:nvPr>
            <p:ph type="ftr" sz="quarter" idx="17"/>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119872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968FB56-7B3A-934E-A80E-9EAA602CFD1A}"/>
              </a:ext>
            </a:extLst>
          </p:cNvPr>
          <p:cNvSpPr>
            <a:spLocks noGrp="1"/>
          </p:cNvSpPr>
          <p:nvPr>
            <p:ph sz="quarter" idx="13"/>
          </p:nvPr>
        </p:nvSpPr>
        <p:spPr/>
        <p:txBody>
          <a:bodyPr/>
          <a:lstStyle/>
          <a:p>
            <a:r>
              <a:rPr lang="en-US" sz="2000" dirty="0" err="1"/>
              <a:t>Commandes</a:t>
            </a:r>
            <a:r>
              <a:rPr lang="en-US" sz="2000" dirty="0"/>
              <a:t> pour </a:t>
            </a:r>
            <a:r>
              <a:rPr lang="en-US" sz="2000" dirty="0" err="1"/>
              <a:t>configurer</a:t>
            </a:r>
            <a:r>
              <a:rPr lang="en-US" sz="2000" dirty="0"/>
              <a:t> un MySQL </a:t>
            </a:r>
            <a:r>
              <a:rPr lang="en-US" sz="2000" dirty="0" err="1"/>
              <a:t>ReplicaSet</a:t>
            </a:r>
            <a:r>
              <a:rPr lang="en-US" sz="2000" dirty="0"/>
              <a:t>:</a:t>
            </a:r>
          </a:p>
          <a:p>
            <a:endParaRPr lang="en-US" dirty="0"/>
          </a:p>
          <a:p>
            <a:r>
              <a:rPr lang="en-US" dirty="0" err="1">
                <a:latin typeface="Courier" pitchFamily="2" charset="0"/>
              </a:rPr>
              <a:t>mysqlsh</a:t>
            </a:r>
            <a:r>
              <a:rPr lang="en-US" dirty="0">
                <a:latin typeface="Courier" pitchFamily="2" charset="0"/>
              </a:rPr>
              <a:t>&gt; </a:t>
            </a:r>
            <a:r>
              <a:rPr lang="en-US" dirty="0" err="1">
                <a:latin typeface="Courier" pitchFamily="2" charset="0"/>
              </a:rPr>
              <a:t>dba.configureReplicaSetInstance</a:t>
            </a:r>
            <a:r>
              <a:rPr lang="en-US" dirty="0">
                <a:latin typeface="Courier" pitchFamily="2" charset="0"/>
              </a:rPr>
              <a:t>(”root@localhost:3311")</a:t>
            </a:r>
          </a:p>
          <a:p>
            <a:endParaRPr lang="en-US" dirty="0">
              <a:latin typeface="Courier" pitchFamily="2" charset="0"/>
            </a:endParaRPr>
          </a:p>
          <a:p>
            <a:r>
              <a:rPr lang="en-US" dirty="0" err="1">
                <a:latin typeface="Courier" pitchFamily="2" charset="0"/>
              </a:rPr>
              <a:t>mysqlsh</a:t>
            </a:r>
            <a:r>
              <a:rPr lang="en-US" dirty="0">
                <a:latin typeface="Courier" pitchFamily="2" charset="0"/>
              </a:rPr>
              <a:t>&gt; \c root@localhost:3311</a:t>
            </a:r>
          </a:p>
          <a:p>
            <a:r>
              <a:rPr lang="en-US" dirty="0" err="1">
                <a:latin typeface="Courier" pitchFamily="2" charset="0"/>
              </a:rPr>
              <a:t>mysqlsh</a:t>
            </a:r>
            <a:r>
              <a:rPr lang="en-US" dirty="0">
                <a:latin typeface="Courier" pitchFamily="2" charset="0"/>
              </a:rPr>
              <a:t>&gt; </a:t>
            </a:r>
            <a:r>
              <a:rPr lang="en-US" dirty="0" err="1">
                <a:latin typeface="Courier" pitchFamily="2" charset="0"/>
              </a:rPr>
              <a:t>rs</a:t>
            </a:r>
            <a:r>
              <a:rPr lang="en-US" dirty="0">
                <a:latin typeface="Courier" pitchFamily="2" charset="0"/>
              </a:rPr>
              <a:t> = </a:t>
            </a:r>
            <a:r>
              <a:rPr lang="en-US" dirty="0" err="1">
                <a:latin typeface="Courier" pitchFamily="2" charset="0"/>
              </a:rPr>
              <a:t>dba.createReplicaSet</a:t>
            </a:r>
            <a:r>
              <a:rPr lang="en-US" dirty="0">
                <a:latin typeface="Courier" pitchFamily="2" charset="0"/>
              </a:rPr>
              <a:t>(”</a:t>
            </a:r>
            <a:r>
              <a:rPr lang="en-US" dirty="0" err="1">
                <a:latin typeface="Courier" pitchFamily="2" charset="0"/>
              </a:rPr>
              <a:t>MyReplicaSet</a:t>
            </a:r>
            <a:r>
              <a:rPr lang="en-US" dirty="0">
                <a:latin typeface="Courier" pitchFamily="2" charset="0"/>
              </a:rPr>
              <a:t>”)</a:t>
            </a:r>
          </a:p>
          <a:p>
            <a:endParaRPr lang="en-US" dirty="0">
              <a:latin typeface="Courier" pitchFamily="2" charset="0"/>
            </a:endParaRPr>
          </a:p>
          <a:p>
            <a:r>
              <a:rPr lang="en-US" dirty="0" err="1">
                <a:latin typeface="Courier" pitchFamily="2" charset="0"/>
              </a:rPr>
              <a:t>mysqlsh</a:t>
            </a:r>
            <a:r>
              <a:rPr lang="en-US" dirty="0">
                <a:latin typeface="Courier" pitchFamily="2" charset="0"/>
              </a:rPr>
              <a:t>&gt; </a:t>
            </a:r>
            <a:r>
              <a:rPr lang="en-US" dirty="0" err="1">
                <a:latin typeface="Courier" pitchFamily="2" charset="0"/>
              </a:rPr>
              <a:t>rs.addInstance</a:t>
            </a:r>
            <a:r>
              <a:rPr lang="en-US" dirty="0">
                <a:latin typeface="Courier" pitchFamily="2" charset="0"/>
              </a:rPr>
              <a:t>('localhost:3312')</a:t>
            </a:r>
          </a:p>
          <a:p>
            <a:r>
              <a:rPr lang="en-US" dirty="0" err="1">
                <a:latin typeface="Courier" pitchFamily="2" charset="0"/>
              </a:rPr>
              <a:t>mysqlsh</a:t>
            </a:r>
            <a:r>
              <a:rPr lang="en-US" dirty="0">
                <a:latin typeface="Courier" pitchFamily="2" charset="0"/>
              </a:rPr>
              <a:t>&gt; </a:t>
            </a:r>
            <a:r>
              <a:rPr lang="en-US" dirty="0" err="1">
                <a:latin typeface="Courier" pitchFamily="2" charset="0"/>
              </a:rPr>
              <a:t>rs.addInstance</a:t>
            </a:r>
            <a:r>
              <a:rPr lang="en-US" dirty="0">
                <a:latin typeface="Courier" pitchFamily="2" charset="0"/>
              </a:rPr>
              <a:t>('localhost:3313')</a:t>
            </a:r>
          </a:p>
          <a:p>
            <a:r>
              <a:rPr lang="en-US" dirty="0" err="1">
                <a:latin typeface="Courier" pitchFamily="2" charset="0"/>
              </a:rPr>
              <a:t>mysqlsh</a:t>
            </a:r>
            <a:r>
              <a:rPr lang="en-US" dirty="0">
                <a:latin typeface="Courier" pitchFamily="2" charset="0"/>
              </a:rPr>
              <a:t>&gt; </a:t>
            </a:r>
            <a:r>
              <a:rPr lang="en-US" dirty="0" err="1">
                <a:latin typeface="Courier" pitchFamily="2" charset="0"/>
              </a:rPr>
              <a:t>rs.status</a:t>
            </a:r>
            <a:r>
              <a:rPr lang="en-US" dirty="0">
                <a:latin typeface="Courier" pitchFamily="2" charset="0"/>
              </a:rPr>
              <a:t>()</a:t>
            </a:r>
          </a:p>
          <a:p>
            <a:endParaRPr lang="en-US" dirty="0">
              <a:latin typeface="Courier" pitchFamily="2" charset="0"/>
            </a:endParaRPr>
          </a:p>
          <a:p>
            <a:r>
              <a:rPr lang="en-US" dirty="0" err="1">
                <a:latin typeface="Courier" pitchFamily="2" charset="0"/>
              </a:rPr>
              <a:t>Définissez</a:t>
            </a:r>
            <a:r>
              <a:rPr lang="en-US" dirty="0">
                <a:latin typeface="Courier" pitchFamily="2" charset="0"/>
              </a:rPr>
              <a:t> </a:t>
            </a:r>
            <a:r>
              <a:rPr lang="en-US" dirty="0" err="1">
                <a:latin typeface="Courier" pitchFamily="2" charset="0"/>
              </a:rPr>
              <a:t>l'instance</a:t>
            </a:r>
            <a:r>
              <a:rPr lang="en-US" dirty="0">
                <a:latin typeface="Courier" pitchFamily="2" charset="0"/>
              </a:rPr>
              <a:t> MySQL 3312 </a:t>
            </a:r>
            <a:r>
              <a:rPr lang="en-US" dirty="0" err="1">
                <a:latin typeface="Courier" pitchFamily="2" charset="0"/>
              </a:rPr>
              <a:t>comme</a:t>
            </a:r>
            <a:r>
              <a:rPr lang="en-US" dirty="0">
                <a:latin typeface="Courier" pitchFamily="2" charset="0"/>
              </a:rPr>
              <a:t> </a:t>
            </a:r>
            <a:r>
              <a:rPr lang="en-US" dirty="0" err="1">
                <a:latin typeface="Courier" pitchFamily="2" charset="0"/>
              </a:rPr>
              <a:t>primaire</a:t>
            </a:r>
            <a:r>
              <a:rPr lang="en-US" dirty="0">
                <a:latin typeface="Courier" pitchFamily="2" charset="0"/>
              </a:rPr>
              <a:t> :</a:t>
            </a:r>
          </a:p>
          <a:p>
            <a:r>
              <a:rPr lang="en-US" dirty="0" err="1">
                <a:latin typeface="Courier" pitchFamily="2" charset="0"/>
              </a:rPr>
              <a:t>mysqlsh</a:t>
            </a:r>
            <a:r>
              <a:rPr lang="en-US" dirty="0">
                <a:latin typeface="Courier" pitchFamily="2" charset="0"/>
              </a:rPr>
              <a:t>&gt; </a:t>
            </a:r>
            <a:r>
              <a:rPr lang="en-US" dirty="0" err="1">
                <a:latin typeface="Courier" pitchFamily="2" charset="0"/>
              </a:rPr>
              <a:t>rs.setPrimaryInstance</a:t>
            </a:r>
            <a:r>
              <a:rPr lang="en-US" dirty="0">
                <a:latin typeface="Courier" pitchFamily="2" charset="0"/>
              </a:rPr>
              <a:t>(”localhost:3312")</a:t>
            </a:r>
          </a:p>
        </p:txBody>
      </p:sp>
      <p:sp>
        <p:nvSpPr>
          <p:cNvPr id="2" name="Title 1">
            <a:extLst>
              <a:ext uri="{FF2B5EF4-FFF2-40B4-BE49-F238E27FC236}">
                <a16:creationId xmlns:a16="http://schemas.microsoft.com/office/drawing/2014/main" id="{4A3AFE83-F933-2F43-B15D-8A3F388C917F}"/>
              </a:ext>
            </a:extLst>
          </p:cNvPr>
          <p:cNvSpPr>
            <a:spLocks noGrp="1"/>
          </p:cNvSpPr>
          <p:nvPr>
            <p:ph type="title"/>
          </p:nvPr>
        </p:nvSpPr>
        <p:spPr/>
        <p:txBody>
          <a:bodyPr/>
          <a:lstStyle/>
          <a:p>
            <a:r>
              <a:rPr lang="en-US" dirty="0" err="1"/>
              <a:t>Créer</a:t>
            </a:r>
            <a:r>
              <a:rPr lang="en-US" dirty="0"/>
              <a:t> un MySQL </a:t>
            </a:r>
            <a:r>
              <a:rPr lang="en-US" dirty="0" err="1"/>
              <a:t>ReplicaSet</a:t>
            </a:r>
            <a:endParaRPr lang="en-US" dirty="0"/>
          </a:p>
        </p:txBody>
      </p:sp>
      <p:sp>
        <p:nvSpPr>
          <p:cNvPr id="5" name="Footer Placeholder 4">
            <a:extLst>
              <a:ext uri="{FF2B5EF4-FFF2-40B4-BE49-F238E27FC236}">
                <a16:creationId xmlns:a16="http://schemas.microsoft.com/office/drawing/2014/main" id="{260C5F1B-0065-B83F-D256-9F36B8B29447}"/>
              </a:ext>
            </a:extLst>
          </p:cNvPr>
          <p:cNvSpPr>
            <a:spLocks noGrp="1"/>
          </p:cNvSpPr>
          <p:nvPr>
            <p:ph type="ftr" sz="quarter" idx="15"/>
          </p:nvPr>
        </p:nvSpPr>
        <p:spPr/>
        <p:txBody>
          <a:bodyPr/>
          <a:lstStyle/>
          <a:p>
            <a:r>
              <a:rPr lang="en-US"/>
              <a:t>Copyright © 2024, Oracle and/or its affiliates. All rights reserved.</a:t>
            </a:r>
          </a:p>
        </p:txBody>
      </p:sp>
      <p:sp>
        <p:nvSpPr>
          <p:cNvPr id="6" name="Slide Number Placeholder 5">
            <a:extLst>
              <a:ext uri="{FF2B5EF4-FFF2-40B4-BE49-F238E27FC236}">
                <a16:creationId xmlns:a16="http://schemas.microsoft.com/office/drawing/2014/main" id="{B10FAFE5-2F0D-98F8-1A62-DD4DB13848DF}"/>
              </a:ext>
            </a:extLst>
          </p:cNvPr>
          <p:cNvSpPr>
            <a:spLocks noGrp="1"/>
          </p:cNvSpPr>
          <p:nvPr>
            <p:ph type="sldNum" sz="quarter" idx="16"/>
          </p:nvPr>
        </p:nvSpPr>
        <p:spPr/>
        <p:txBody>
          <a:bodyPr/>
          <a:lstStyle/>
          <a:p>
            <a:fld id="{345D60D9-5372-5F40-9443-0F9AE5BDC3C8}" type="slidenum">
              <a:rPr lang="en-US" smtClean="0"/>
              <a:t>14</a:t>
            </a:fld>
            <a:endParaRPr lang="en-US"/>
          </a:p>
        </p:txBody>
      </p:sp>
      <p:pic>
        <p:nvPicPr>
          <p:cNvPr id="3" name="Espace réservé du contenu 14">
            <a:extLst>
              <a:ext uri="{FF2B5EF4-FFF2-40B4-BE49-F238E27FC236}">
                <a16:creationId xmlns:a16="http://schemas.microsoft.com/office/drawing/2014/main" id="{95A6ACDA-B4F3-6754-D97D-942A86D94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2857" y="707359"/>
            <a:ext cx="1190846" cy="1190846"/>
          </a:xfrm>
          <a:prstGeom prst="rect">
            <a:avLst/>
          </a:prstGeom>
        </p:spPr>
      </p:pic>
    </p:spTree>
    <p:extLst>
      <p:ext uri="{BB962C8B-B14F-4D97-AF65-F5344CB8AC3E}">
        <p14:creationId xmlns:p14="http://schemas.microsoft.com/office/powerpoint/2010/main" val="368441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35A1221-59CC-18F0-AD14-D8AA1D50DDAD}"/>
              </a:ext>
            </a:extLst>
          </p:cNvPr>
          <p:cNvSpPr>
            <a:spLocks noGrp="1"/>
          </p:cNvSpPr>
          <p:nvPr>
            <p:ph type="title"/>
          </p:nvPr>
        </p:nvSpPr>
        <p:spPr/>
        <p:txBody>
          <a:bodyPr/>
          <a:lstStyle/>
          <a:p>
            <a:r>
              <a:rPr lang="en-US" dirty="0">
                <a:solidFill>
                  <a:srgbClr val="00758F"/>
                </a:solidFill>
              </a:rPr>
              <a:t>My</a:t>
            </a:r>
            <a:r>
              <a:rPr lang="en-US" dirty="0">
                <a:solidFill>
                  <a:srgbClr val="F29111"/>
                </a:solidFill>
              </a:rPr>
              <a:t>SQL</a:t>
            </a:r>
            <a:r>
              <a:rPr lang="en-US" dirty="0"/>
              <a:t> </a:t>
            </a:r>
            <a:r>
              <a:rPr lang="en-US" dirty="0" err="1"/>
              <a:t>InnoDB</a:t>
            </a:r>
            <a:r>
              <a:rPr lang="en-US" dirty="0"/>
              <a:t> </a:t>
            </a:r>
            <a:r>
              <a:rPr lang="en-US" dirty="0" err="1"/>
              <a:t>ReplicaSet</a:t>
            </a:r>
            <a:endParaRPr lang="fr-FR" dirty="0"/>
          </a:p>
        </p:txBody>
      </p:sp>
      <p:sp>
        <p:nvSpPr>
          <p:cNvPr id="4" name="Espace réservé du pied de page 3">
            <a:extLst>
              <a:ext uri="{FF2B5EF4-FFF2-40B4-BE49-F238E27FC236}">
                <a16:creationId xmlns:a16="http://schemas.microsoft.com/office/drawing/2014/main" id="{D4A5D1BE-4629-E7AE-A5AE-719B29024BC8}"/>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E410FA6E-683B-BB7F-C82A-FAE2CFB9EA44}"/>
              </a:ext>
            </a:extLst>
          </p:cNvPr>
          <p:cNvSpPr>
            <a:spLocks noGrp="1"/>
          </p:cNvSpPr>
          <p:nvPr>
            <p:ph type="sldNum" sz="quarter" idx="16"/>
          </p:nvPr>
        </p:nvSpPr>
        <p:spPr/>
        <p:txBody>
          <a:bodyPr/>
          <a:lstStyle/>
          <a:p>
            <a:fld id="{345D60D9-5372-5F40-9443-0F9AE5BDC3C8}" type="slidenum">
              <a:rPr lang="en-US" smtClean="0"/>
              <a:pPr/>
              <a:t>15</a:t>
            </a:fld>
            <a:endParaRPr lang="en-US" dirty="0"/>
          </a:p>
        </p:txBody>
      </p:sp>
      <p:sp>
        <p:nvSpPr>
          <p:cNvPr id="6" name="ZoneTexte 5">
            <a:extLst>
              <a:ext uri="{FF2B5EF4-FFF2-40B4-BE49-F238E27FC236}">
                <a16:creationId xmlns:a16="http://schemas.microsoft.com/office/drawing/2014/main" id="{57B0AE1F-08C8-9B73-1CEB-CD8D4968415A}"/>
              </a:ext>
            </a:extLst>
          </p:cNvPr>
          <p:cNvSpPr txBox="1"/>
          <p:nvPr/>
        </p:nvSpPr>
        <p:spPr>
          <a:xfrm>
            <a:off x="637954" y="1180528"/>
            <a:ext cx="7602279" cy="646331"/>
          </a:xfrm>
          <a:prstGeom prst="rect">
            <a:avLst/>
          </a:prstGeom>
          <a:noFill/>
        </p:spPr>
        <p:txBody>
          <a:bodyPr wrap="square" rtlCol="0">
            <a:spAutoFit/>
          </a:bodyPr>
          <a:lstStyle/>
          <a:p>
            <a:r>
              <a:rPr lang="fr-CH" b="1" dirty="0">
                <a:solidFill>
                  <a:srgbClr val="0E0E0E"/>
                </a:solidFill>
                <a:latin typeface="Oracle Sans" panose="020B0503020204020204" pitchFamily="34" charset="0"/>
                <a:cs typeface="Oracle Sans" panose="020B0503020204020204" pitchFamily="34" charset="0"/>
              </a:rPr>
              <a:t>P</a:t>
            </a:r>
            <a:r>
              <a:rPr lang="fr-CH" b="1" dirty="0">
                <a:solidFill>
                  <a:srgbClr val="0E0E0E"/>
                </a:solidFill>
                <a:effectLst/>
                <a:latin typeface="Oracle Sans" panose="020B0503020204020204" pitchFamily="34" charset="0"/>
                <a:cs typeface="Oracle Sans" panose="020B0503020204020204" pitchFamily="34" charset="0"/>
              </a:rPr>
              <a:t>rincipales fonctionnalités et composants de l’</a:t>
            </a:r>
            <a:r>
              <a:rPr lang="fr-CH" b="1" dirty="0" err="1">
                <a:solidFill>
                  <a:srgbClr val="0E0E0E"/>
                </a:solidFill>
                <a:effectLst/>
                <a:latin typeface="Oracle Sans" panose="020B0503020204020204" pitchFamily="34" charset="0"/>
                <a:cs typeface="Oracle Sans" panose="020B0503020204020204" pitchFamily="34" charset="0"/>
              </a:rPr>
              <a:t>InnoDB</a:t>
            </a:r>
            <a:r>
              <a:rPr lang="fr-CH" b="1" dirty="0">
                <a:solidFill>
                  <a:srgbClr val="0E0E0E"/>
                </a:solidFill>
                <a:effectLst/>
                <a:latin typeface="Oracle Sans" panose="020B0503020204020204" pitchFamily="34" charset="0"/>
                <a:cs typeface="Oracle Sans" panose="020B0503020204020204" pitchFamily="34" charset="0"/>
              </a:rPr>
              <a:t> </a:t>
            </a:r>
            <a:r>
              <a:rPr lang="fr-CH" b="1" dirty="0" err="1">
                <a:solidFill>
                  <a:srgbClr val="0E0E0E"/>
                </a:solidFill>
                <a:effectLst/>
                <a:latin typeface="Oracle Sans" panose="020B0503020204020204" pitchFamily="34" charset="0"/>
                <a:cs typeface="Oracle Sans" panose="020B0503020204020204" pitchFamily="34" charset="0"/>
              </a:rPr>
              <a:t>ReplicaSet</a:t>
            </a:r>
            <a:r>
              <a:rPr lang="fr-CH" b="1" dirty="0">
                <a:solidFill>
                  <a:srgbClr val="0E0E0E"/>
                </a:solidFill>
                <a:effectLst/>
                <a:latin typeface="Oracle Sans" panose="020B0503020204020204" pitchFamily="34" charset="0"/>
                <a:cs typeface="Oracle Sans" panose="020B0503020204020204" pitchFamily="34" charset="0"/>
              </a:rPr>
              <a:t> :</a:t>
            </a:r>
          </a:p>
          <a:p>
            <a:endParaRPr lang="fr-FR" dirty="0"/>
          </a:p>
        </p:txBody>
      </p:sp>
      <p:sp>
        <p:nvSpPr>
          <p:cNvPr id="7" name="Espace réservé du contenu 9">
            <a:extLst>
              <a:ext uri="{FF2B5EF4-FFF2-40B4-BE49-F238E27FC236}">
                <a16:creationId xmlns:a16="http://schemas.microsoft.com/office/drawing/2014/main" id="{6F5688D8-45AC-8129-635E-515F2D4E6D1F}"/>
              </a:ext>
            </a:extLst>
          </p:cNvPr>
          <p:cNvSpPr txBox="1">
            <a:spLocks/>
          </p:cNvSpPr>
          <p:nvPr/>
        </p:nvSpPr>
        <p:spPr>
          <a:xfrm>
            <a:off x="637954" y="1764924"/>
            <a:ext cx="11039215" cy="44019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CH" sz="1400" dirty="0">
              <a:solidFill>
                <a:srgbClr val="0E0E0E"/>
              </a:solidFill>
              <a:latin typeface="Oracle Sans" panose="020B0503020204020204" pitchFamily="34" charset="0"/>
            </a:endParaRPr>
          </a:p>
          <a:p>
            <a:pPr>
              <a:spcBef>
                <a:spcPts val="900"/>
              </a:spcBef>
            </a:pPr>
            <a:r>
              <a:rPr lang="fr-CH" sz="1400" dirty="0">
                <a:solidFill>
                  <a:srgbClr val="0E0E0E"/>
                </a:solidFill>
                <a:latin typeface="Oracle Sans" panose="020B0503020204020204" pitchFamily="34" charset="0"/>
              </a:rPr>
              <a:t>1. </a:t>
            </a:r>
            <a:r>
              <a:rPr lang="fr-CH" sz="1400" b="1" dirty="0">
                <a:solidFill>
                  <a:srgbClr val="0E0E0E"/>
                </a:solidFill>
                <a:latin typeface="Oracle Sans" panose="020B0503020204020204" pitchFamily="34" charset="0"/>
              </a:rPr>
              <a:t>Architecture primaire-secondaire</a:t>
            </a:r>
            <a:r>
              <a:rPr lang="fr-CH" sz="1400" dirty="0">
                <a:solidFill>
                  <a:srgbClr val="0E0E0E"/>
                </a:solidFill>
                <a:latin typeface="Oracle Sans" panose="020B0503020204020204" pitchFamily="34" charset="0"/>
              </a:rPr>
              <a:t> : Un seul serveur est configuré comme primaire (master), recevant toutes les écritures, tandis que les autres sont des réplicas (ou secondaires) qui synchronisent les données depuis le serveur primaire.</a:t>
            </a:r>
          </a:p>
          <a:p>
            <a:pPr>
              <a:spcBef>
                <a:spcPts val="900"/>
              </a:spcBef>
            </a:pPr>
            <a:r>
              <a:rPr lang="fr-CH" sz="1400" dirty="0">
                <a:solidFill>
                  <a:srgbClr val="0E0E0E"/>
                </a:solidFill>
                <a:latin typeface="Oracle Sans" panose="020B0503020204020204" pitchFamily="34" charset="0"/>
              </a:rPr>
              <a:t>2. </a:t>
            </a:r>
            <a:r>
              <a:rPr lang="fr-CH" sz="1400" b="1" dirty="0">
                <a:solidFill>
                  <a:srgbClr val="0E0E0E"/>
                </a:solidFill>
                <a:latin typeface="Oracle Sans" panose="020B0503020204020204" pitchFamily="34" charset="0"/>
              </a:rPr>
              <a:t>Répartition des lectures</a:t>
            </a:r>
            <a:r>
              <a:rPr lang="fr-CH" sz="1400" dirty="0">
                <a:solidFill>
                  <a:srgbClr val="0E0E0E"/>
                </a:solidFill>
                <a:latin typeface="Oracle Sans" panose="020B0503020204020204" pitchFamily="34" charset="0"/>
              </a:rPr>
              <a:t> : Les lectures peuvent être distribuées entre le serveur primaire et les serveurs secondaires, ce qui permet de mieux répartir la charge et d’améliorer les performances de lecture.</a:t>
            </a:r>
          </a:p>
          <a:p>
            <a:pPr>
              <a:spcBef>
                <a:spcPts val="900"/>
              </a:spcBef>
            </a:pPr>
            <a:r>
              <a:rPr lang="fr-CH" sz="1400" dirty="0">
                <a:solidFill>
                  <a:srgbClr val="0E0E0E"/>
                </a:solidFill>
                <a:latin typeface="Oracle Sans" panose="020B0503020204020204" pitchFamily="34" charset="0"/>
              </a:rPr>
              <a:t>3. </a:t>
            </a:r>
            <a:r>
              <a:rPr lang="fr-CH" sz="1400" b="1" dirty="0">
                <a:solidFill>
                  <a:srgbClr val="0E0E0E"/>
                </a:solidFill>
                <a:latin typeface="Oracle Sans" panose="020B0503020204020204" pitchFamily="34" charset="0"/>
              </a:rPr>
              <a:t>Automatisation de la réplication</a:t>
            </a:r>
            <a:r>
              <a:rPr lang="fr-CH" sz="1400" dirty="0">
                <a:solidFill>
                  <a:srgbClr val="0E0E0E"/>
                </a:solidFill>
                <a:latin typeface="Oracle Sans" panose="020B0503020204020204" pitchFamily="34" charset="0"/>
              </a:rPr>
              <a:t> : Avec l’outil MySQL Shell, on peut facilement configurer et gérer l’</a:t>
            </a:r>
            <a:r>
              <a:rPr lang="fr-CH" sz="1400" dirty="0" err="1">
                <a:solidFill>
                  <a:srgbClr val="0E0E0E"/>
                </a:solidFill>
                <a:latin typeface="Oracle Sans" panose="020B0503020204020204" pitchFamily="34" charset="0"/>
              </a:rPr>
              <a:t>InnoDB</a:t>
            </a:r>
            <a:r>
              <a:rPr lang="fr-CH" sz="1400" dirty="0">
                <a:solidFill>
                  <a:srgbClr val="0E0E0E"/>
                </a:solidFill>
                <a:latin typeface="Oracle Sans" panose="020B0503020204020204" pitchFamily="34" charset="0"/>
              </a:rPr>
              <a:t> </a:t>
            </a:r>
            <a:r>
              <a:rPr lang="fr-CH" sz="1400" dirty="0" err="1">
                <a:solidFill>
                  <a:srgbClr val="0E0E0E"/>
                </a:solidFill>
                <a:latin typeface="Oracle Sans" panose="020B0503020204020204" pitchFamily="34" charset="0"/>
              </a:rPr>
              <a:t>ReplicaSet</a:t>
            </a:r>
            <a:r>
              <a:rPr lang="fr-CH" sz="1400" dirty="0">
                <a:solidFill>
                  <a:srgbClr val="0E0E0E"/>
                </a:solidFill>
                <a:latin typeface="Oracle Sans" panose="020B0503020204020204" pitchFamily="34" charset="0"/>
              </a:rPr>
              <a:t>, en automatisant les tâches de configuration et de gestion des membres du </a:t>
            </a:r>
            <a:r>
              <a:rPr lang="fr-CH" sz="1400" dirty="0" err="1">
                <a:solidFill>
                  <a:srgbClr val="0E0E0E"/>
                </a:solidFill>
                <a:latin typeface="Oracle Sans" panose="020B0503020204020204" pitchFamily="34" charset="0"/>
              </a:rPr>
              <a:t>ReplicaSet</a:t>
            </a:r>
            <a:r>
              <a:rPr lang="fr-CH" sz="1400" dirty="0">
                <a:solidFill>
                  <a:srgbClr val="0E0E0E"/>
                </a:solidFill>
                <a:latin typeface="Oracle Sans" panose="020B0503020204020204" pitchFamily="34" charset="0"/>
              </a:rPr>
              <a:t>, y compris l’ajout ou le retrait de réplicas.</a:t>
            </a:r>
          </a:p>
          <a:p>
            <a:pPr>
              <a:spcBef>
                <a:spcPts val="900"/>
              </a:spcBef>
            </a:pPr>
            <a:r>
              <a:rPr lang="fr-CH" sz="1400" dirty="0">
                <a:solidFill>
                  <a:srgbClr val="0E0E0E"/>
                </a:solidFill>
                <a:latin typeface="Oracle Sans" panose="020B0503020204020204" pitchFamily="34" charset="0"/>
              </a:rPr>
              <a:t>4. </a:t>
            </a:r>
            <a:r>
              <a:rPr lang="fr-CH" sz="1400" b="1" dirty="0">
                <a:solidFill>
                  <a:srgbClr val="0E0E0E"/>
                </a:solidFill>
                <a:latin typeface="Oracle Sans" panose="020B0503020204020204" pitchFamily="34" charset="0"/>
              </a:rPr>
              <a:t>Gestion des basculements manuels</a:t>
            </a:r>
            <a:r>
              <a:rPr lang="fr-CH" sz="1400" dirty="0">
                <a:solidFill>
                  <a:srgbClr val="0E0E0E"/>
                </a:solidFill>
                <a:latin typeface="Oracle Sans" panose="020B0503020204020204" pitchFamily="34" charset="0"/>
              </a:rPr>
              <a:t> : En cas de défaillance du serveur primaire, un basculement manuel peut être initié pour promouvoir un serveur secondaire comme nouveau primaire. Contrairement à l’</a:t>
            </a:r>
            <a:r>
              <a:rPr lang="fr-CH" sz="1400" dirty="0" err="1">
                <a:solidFill>
                  <a:srgbClr val="0E0E0E"/>
                </a:solidFill>
                <a:latin typeface="Oracle Sans" panose="020B0503020204020204" pitchFamily="34" charset="0"/>
              </a:rPr>
              <a:t>InnoDB</a:t>
            </a:r>
            <a:r>
              <a:rPr lang="fr-CH" sz="1400" dirty="0">
                <a:solidFill>
                  <a:srgbClr val="0E0E0E"/>
                </a:solidFill>
                <a:latin typeface="Oracle Sans" panose="020B0503020204020204" pitchFamily="34" charset="0"/>
              </a:rPr>
              <a:t> Cluster, ce processus n’est pas automatique dans </a:t>
            </a:r>
            <a:r>
              <a:rPr lang="fr-CH" sz="1400" dirty="0" err="1">
                <a:solidFill>
                  <a:srgbClr val="0E0E0E"/>
                </a:solidFill>
                <a:latin typeface="Oracle Sans" panose="020B0503020204020204" pitchFamily="34" charset="0"/>
              </a:rPr>
              <a:t>InnoDB</a:t>
            </a:r>
            <a:r>
              <a:rPr lang="fr-CH" sz="1400" dirty="0">
                <a:solidFill>
                  <a:srgbClr val="0E0E0E"/>
                </a:solidFill>
                <a:latin typeface="Oracle Sans" panose="020B0503020204020204" pitchFamily="34" charset="0"/>
              </a:rPr>
              <a:t> </a:t>
            </a:r>
            <a:r>
              <a:rPr lang="fr-CH" sz="1400" dirty="0" err="1">
                <a:solidFill>
                  <a:srgbClr val="0E0E0E"/>
                </a:solidFill>
                <a:latin typeface="Oracle Sans" panose="020B0503020204020204" pitchFamily="34" charset="0"/>
              </a:rPr>
              <a:t>ReplicaSet</a:t>
            </a:r>
            <a:r>
              <a:rPr lang="fr-CH" sz="1400" dirty="0">
                <a:solidFill>
                  <a:srgbClr val="0E0E0E"/>
                </a:solidFill>
                <a:latin typeface="Oracle Sans" panose="020B0503020204020204" pitchFamily="34" charset="0"/>
              </a:rPr>
              <a:t>, ce qui le rend mieux adapté aux environnements qui peuvent tolérer un certain temps d’arrêt.</a:t>
            </a:r>
          </a:p>
          <a:p>
            <a:pPr>
              <a:spcBef>
                <a:spcPts val="900"/>
              </a:spcBef>
            </a:pPr>
            <a:r>
              <a:rPr lang="fr-CH" sz="1400" dirty="0">
                <a:solidFill>
                  <a:srgbClr val="0E0E0E"/>
                </a:solidFill>
                <a:latin typeface="Oracle Sans" panose="020B0503020204020204" pitchFamily="34" charset="0"/>
              </a:rPr>
              <a:t>5. </a:t>
            </a:r>
            <a:r>
              <a:rPr lang="fr-CH" sz="1400" b="1" dirty="0">
                <a:solidFill>
                  <a:srgbClr val="0E0E0E"/>
                </a:solidFill>
                <a:latin typeface="Oracle Sans" panose="020B0503020204020204" pitchFamily="34" charset="0"/>
              </a:rPr>
              <a:t>Surveillance</a:t>
            </a:r>
            <a:r>
              <a:rPr lang="fr-CH" sz="1400" dirty="0">
                <a:solidFill>
                  <a:srgbClr val="0E0E0E"/>
                </a:solidFill>
                <a:latin typeface="Oracle Sans" panose="020B0503020204020204" pitchFamily="34" charset="0"/>
              </a:rPr>
              <a:t> : Le MySQL Shell offre des commandes pour surveiller l’état de la réplication, la latence, et les déconnexions potentielles des réplicas. Ces outils permettent aux administrateurs de suivre l’intégrité et la performance du </a:t>
            </a:r>
            <a:r>
              <a:rPr lang="fr-CH" sz="1400" dirty="0" err="1">
                <a:solidFill>
                  <a:srgbClr val="0E0E0E"/>
                </a:solidFill>
                <a:latin typeface="Oracle Sans" panose="020B0503020204020204" pitchFamily="34" charset="0"/>
              </a:rPr>
              <a:t>ReplicaSet</a:t>
            </a:r>
            <a:r>
              <a:rPr lang="fr-CH" sz="1400" dirty="0">
                <a:solidFill>
                  <a:srgbClr val="0E0E0E"/>
                </a:solidFill>
                <a:latin typeface="Oracle Sans" panose="020B0503020204020204" pitchFamily="34" charset="0"/>
              </a:rPr>
              <a:t>.</a:t>
            </a:r>
          </a:p>
          <a:p>
            <a:pPr>
              <a:spcBef>
                <a:spcPts val="900"/>
              </a:spcBef>
            </a:pPr>
            <a:r>
              <a:rPr lang="fr-CH" sz="1400" dirty="0">
                <a:solidFill>
                  <a:srgbClr val="0E0E0E"/>
                </a:solidFill>
                <a:latin typeface="Oracle Sans" panose="020B0503020204020204" pitchFamily="34" charset="0"/>
              </a:rPr>
              <a:t>6. </a:t>
            </a:r>
            <a:r>
              <a:rPr lang="fr-CH" sz="1400" b="1" dirty="0">
                <a:solidFill>
                  <a:srgbClr val="0E0E0E"/>
                </a:solidFill>
                <a:latin typeface="Oracle Sans" panose="020B0503020204020204" pitchFamily="34" charset="0"/>
              </a:rPr>
              <a:t>Configuration simplifiée</a:t>
            </a:r>
            <a:r>
              <a:rPr lang="fr-CH" sz="1400" dirty="0">
                <a:solidFill>
                  <a:srgbClr val="0E0E0E"/>
                </a:solidFill>
                <a:latin typeface="Oracle Sans" panose="020B0503020204020204" pitchFamily="34" charset="0"/>
              </a:rPr>
              <a:t> : Il ne nécessite pas le consensus ni les mécanismes de verrouillage stricts de Group </a:t>
            </a:r>
            <a:r>
              <a:rPr lang="fr-CH" sz="1400" dirty="0" err="1">
                <a:solidFill>
                  <a:srgbClr val="0E0E0E"/>
                </a:solidFill>
                <a:latin typeface="Oracle Sans" panose="020B0503020204020204" pitchFamily="34" charset="0"/>
              </a:rPr>
              <a:t>Replication</a:t>
            </a:r>
            <a:r>
              <a:rPr lang="fr-CH" sz="1400" dirty="0">
                <a:solidFill>
                  <a:srgbClr val="0E0E0E"/>
                </a:solidFill>
                <a:latin typeface="Oracle Sans" panose="020B0503020204020204" pitchFamily="34" charset="0"/>
              </a:rPr>
              <a:t>. Il est donc idéal pour les cas d’utilisation où une réplication simple et une tolérance de panne manuelle suffisent.</a:t>
            </a:r>
          </a:p>
          <a:p>
            <a:endParaRPr lang="fr-FR" dirty="0"/>
          </a:p>
        </p:txBody>
      </p:sp>
    </p:spTree>
    <p:extLst>
      <p:ext uri="{BB962C8B-B14F-4D97-AF65-F5344CB8AC3E}">
        <p14:creationId xmlns:p14="http://schemas.microsoft.com/office/powerpoint/2010/main" val="180508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C60FB-CC0C-976D-0CB5-5E4B805E1EA5}"/>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6EF2FE3F-EAB7-2EDD-58ED-FFE82AC95ADC}"/>
              </a:ext>
            </a:extLst>
          </p:cNvPr>
          <p:cNvSpPr>
            <a:spLocks noGrp="1"/>
          </p:cNvSpPr>
          <p:nvPr>
            <p:ph type="title"/>
          </p:nvPr>
        </p:nvSpPr>
        <p:spPr/>
        <p:txBody>
          <a:bodyPr/>
          <a:lstStyle/>
          <a:p>
            <a:r>
              <a:rPr lang="fr-CH" b="1" dirty="0"/>
              <a:t>MySQL </a:t>
            </a:r>
            <a:r>
              <a:rPr lang="fr-CH" dirty="0"/>
              <a:t>Router</a:t>
            </a:r>
            <a:endParaRPr lang="fr-FR" dirty="0"/>
          </a:p>
        </p:txBody>
      </p:sp>
      <p:sp>
        <p:nvSpPr>
          <p:cNvPr id="4" name="Espace réservé du pied de page 3">
            <a:extLst>
              <a:ext uri="{FF2B5EF4-FFF2-40B4-BE49-F238E27FC236}">
                <a16:creationId xmlns:a16="http://schemas.microsoft.com/office/drawing/2014/main" id="{6BF999FF-6260-96CE-D479-477E492EE2DE}"/>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89662923-B4D4-D208-A641-BE54F4968D97}"/>
              </a:ext>
            </a:extLst>
          </p:cNvPr>
          <p:cNvSpPr>
            <a:spLocks noGrp="1"/>
          </p:cNvSpPr>
          <p:nvPr>
            <p:ph type="sldNum" sz="quarter" idx="16"/>
          </p:nvPr>
        </p:nvSpPr>
        <p:spPr/>
        <p:txBody>
          <a:bodyPr/>
          <a:lstStyle/>
          <a:p>
            <a:fld id="{345D60D9-5372-5F40-9443-0F9AE5BDC3C8}" type="slidenum">
              <a:rPr lang="en-US" smtClean="0"/>
              <a:pPr/>
              <a:t>16</a:t>
            </a:fld>
            <a:endParaRPr lang="en-US" dirty="0"/>
          </a:p>
        </p:txBody>
      </p:sp>
      <p:sp>
        <p:nvSpPr>
          <p:cNvPr id="2" name="ZoneTexte 1">
            <a:extLst>
              <a:ext uri="{FF2B5EF4-FFF2-40B4-BE49-F238E27FC236}">
                <a16:creationId xmlns:a16="http://schemas.microsoft.com/office/drawing/2014/main" id="{D648B075-734B-FD68-8526-43DBB90BDA7E}"/>
              </a:ext>
            </a:extLst>
          </p:cNvPr>
          <p:cNvSpPr txBox="1"/>
          <p:nvPr/>
        </p:nvSpPr>
        <p:spPr>
          <a:xfrm>
            <a:off x="642847" y="1304594"/>
            <a:ext cx="6581553" cy="1477328"/>
          </a:xfrm>
          <a:prstGeom prst="rect">
            <a:avLst/>
          </a:prstGeom>
          <a:noFill/>
        </p:spPr>
        <p:txBody>
          <a:bodyPr wrap="square" rtlCol="0">
            <a:spAutoFit/>
          </a:bodyPr>
          <a:lstStyle/>
          <a:p>
            <a:r>
              <a:rPr lang="fr-CH" dirty="0"/>
              <a:t>MySQL Router est un logiciel léger qui sert de point d'entrée pour les applications lorsqu'elles se connectent aux instances</a:t>
            </a:r>
          </a:p>
          <a:p>
            <a:endParaRPr lang="fr-CH" dirty="0"/>
          </a:p>
          <a:p>
            <a:r>
              <a:rPr lang="fr-CH" dirty="0"/>
              <a:t>MySQL. Il gère le routage des connexions vers les nœuds appropriés dans un environnement de haute disponibilité.</a:t>
            </a:r>
            <a:endParaRPr lang="fr-FR" dirty="0"/>
          </a:p>
        </p:txBody>
      </p:sp>
      <p:grpSp>
        <p:nvGrpSpPr>
          <p:cNvPr id="34" name="Groupe 33">
            <a:extLst>
              <a:ext uri="{FF2B5EF4-FFF2-40B4-BE49-F238E27FC236}">
                <a16:creationId xmlns:a16="http://schemas.microsoft.com/office/drawing/2014/main" id="{C034E54A-CFA6-2CD7-97AF-B40D595FE82E}"/>
              </a:ext>
            </a:extLst>
          </p:cNvPr>
          <p:cNvGrpSpPr/>
          <p:nvPr/>
        </p:nvGrpSpPr>
        <p:grpSpPr>
          <a:xfrm>
            <a:off x="10048710" y="619615"/>
            <a:ext cx="1374415" cy="998317"/>
            <a:chOff x="10048710" y="619615"/>
            <a:chExt cx="1374415" cy="998317"/>
          </a:xfrm>
        </p:grpSpPr>
        <p:pic>
          <p:nvPicPr>
            <p:cNvPr id="6" name="Picture 7" descr="A black and white logo&#10;&#10;Description automatically generated">
              <a:extLst>
                <a:ext uri="{FF2B5EF4-FFF2-40B4-BE49-F238E27FC236}">
                  <a16:creationId xmlns:a16="http://schemas.microsoft.com/office/drawing/2014/main" id="{F2AC9339-8D72-0E30-7BC8-6B690D6AF5C1}"/>
                </a:ext>
              </a:extLst>
            </p:cNvPr>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323984" y="619615"/>
              <a:ext cx="771495" cy="771495"/>
            </a:xfrm>
            <a:prstGeom prst="rect">
              <a:avLst/>
            </a:prstGeom>
            <a:noFill/>
            <a:ln>
              <a:noFill/>
            </a:ln>
          </p:spPr>
        </p:pic>
        <p:sp>
          <p:nvSpPr>
            <p:cNvPr id="7" name="TextBox 13">
              <a:extLst>
                <a:ext uri="{FF2B5EF4-FFF2-40B4-BE49-F238E27FC236}">
                  <a16:creationId xmlns:a16="http://schemas.microsoft.com/office/drawing/2014/main" id="{B23A6A9C-E748-0AEB-59E9-F20AC101F8D6}"/>
                </a:ext>
              </a:extLst>
            </p:cNvPr>
            <p:cNvSpPr txBox="1"/>
            <p:nvPr/>
          </p:nvSpPr>
          <p:spPr>
            <a:xfrm>
              <a:off x="10048710" y="1310155"/>
              <a:ext cx="1374415" cy="307777"/>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grpSp>
      <p:grpSp>
        <p:nvGrpSpPr>
          <p:cNvPr id="8" name="Groupe 7">
            <a:extLst>
              <a:ext uri="{FF2B5EF4-FFF2-40B4-BE49-F238E27FC236}">
                <a16:creationId xmlns:a16="http://schemas.microsoft.com/office/drawing/2014/main" id="{F0E00C94-A256-C0EB-EE2F-9C17C9C090F9}"/>
              </a:ext>
            </a:extLst>
          </p:cNvPr>
          <p:cNvGrpSpPr/>
          <p:nvPr/>
        </p:nvGrpSpPr>
        <p:grpSpPr>
          <a:xfrm>
            <a:off x="8267700" y="1695902"/>
            <a:ext cx="3416300" cy="4755698"/>
            <a:chOff x="8267700" y="928437"/>
            <a:chExt cx="3416300" cy="5523163"/>
          </a:xfrm>
        </p:grpSpPr>
        <p:sp>
          <p:nvSpPr>
            <p:cNvPr id="9" name="Oval 30">
              <a:extLst>
                <a:ext uri="{FF2B5EF4-FFF2-40B4-BE49-F238E27FC236}">
                  <a16:creationId xmlns:a16="http://schemas.microsoft.com/office/drawing/2014/main" id="{0B3B5819-A47C-B5FA-1206-00C7E296B43F}"/>
                </a:ext>
              </a:extLst>
            </p:cNvPr>
            <p:cNvSpPr/>
            <p:nvPr/>
          </p:nvSpPr>
          <p:spPr>
            <a:xfrm>
              <a:off x="8267700" y="4248150"/>
              <a:ext cx="3416300" cy="22034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7" descr="A black and white logo&#10;&#10;Description automatically generated">
              <a:extLst>
                <a:ext uri="{FF2B5EF4-FFF2-40B4-BE49-F238E27FC236}">
                  <a16:creationId xmlns:a16="http://schemas.microsoft.com/office/drawing/2014/main" id="{F9E06C35-84E8-C567-44E9-2EF99576556D}"/>
                </a:ext>
              </a:extLst>
            </p:cNvPr>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456436" y="2542481"/>
              <a:ext cx="771495" cy="771495"/>
            </a:xfrm>
            <a:prstGeom prst="rect">
              <a:avLst/>
            </a:prstGeom>
            <a:noFill/>
            <a:ln>
              <a:noFill/>
            </a:ln>
          </p:spPr>
        </p:pic>
        <p:pic>
          <p:nvPicPr>
            <p:cNvPr id="11" name="Picture 8">
              <a:extLst>
                <a:ext uri="{FF2B5EF4-FFF2-40B4-BE49-F238E27FC236}">
                  <a16:creationId xmlns:a16="http://schemas.microsoft.com/office/drawing/2014/main" id="{9F46C54D-CAC6-16D0-80F5-76A3FE1AF950}"/>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452037" y="928437"/>
              <a:ext cx="704507" cy="704507"/>
            </a:xfrm>
            <a:prstGeom prst="rect">
              <a:avLst/>
            </a:prstGeom>
          </p:spPr>
        </p:pic>
        <p:pic>
          <p:nvPicPr>
            <p:cNvPr id="12" name="Picture 9" descr="A dolphin jumping over a stack of coins&#10;&#10;Description automatically generated">
              <a:extLst>
                <a:ext uri="{FF2B5EF4-FFF2-40B4-BE49-F238E27FC236}">
                  <a16:creationId xmlns:a16="http://schemas.microsoft.com/office/drawing/2014/main" id="{ED678F7E-5542-B5E0-B42B-8EA65448F75A}"/>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61443" y="5227882"/>
              <a:ext cx="748592" cy="847091"/>
            </a:xfrm>
            <a:prstGeom prst="rect">
              <a:avLst/>
            </a:prstGeom>
          </p:spPr>
        </p:pic>
        <p:sp>
          <p:nvSpPr>
            <p:cNvPr id="13" name="TextBox 12">
              <a:extLst>
                <a:ext uri="{FF2B5EF4-FFF2-40B4-BE49-F238E27FC236}">
                  <a16:creationId xmlns:a16="http://schemas.microsoft.com/office/drawing/2014/main" id="{9021C972-6FA2-E5C3-4F3D-CC72036A8B41}"/>
                </a:ext>
              </a:extLst>
            </p:cNvPr>
            <p:cNvSpPr txBox="1"/>
            <p:nvPr/>
          </p:nvSpPr>
          <p:spPr>
            <a:xfrm>
              <a:off x="9301812" y="1609157"/>
              <a:ext cx="1080745" cy="307777"/>
            </a:xfrm>
            <a:prstGeom prst="rect">
              <a:avLst/>
            </a:prstGeom>
            <a:noFill/>
          </p:spPr>
          <p:txBody>
            <a:bodyPr wrap="none" rtlCol="0">
              <a:spAutoFit/>
            </a:bodyPr>
            <a:lstStyle/>
            <a:p>
              <a:r>
                <a:rPr lang="it-IT" sz="1400" dirty="0" err="1"/>
                <a:t>application</a:t>
              </a:r>
              <a:endParaRPr lang="en-US" sz="1400" dirty="0"/>
            </a:p>
          </p:txBody>
        </p:sp>
        <p:sp>
          <p:nvSpPr>
            <p:cNvPr id="14" name="TextBox 13">
              <a:extLst>
                <a:ext uri="{FF2B5EF4-FFF2-40B4-BE49-F238E27FC236}">
                  <a16:creationId xmlns:a16="http://schemas.microsoft.com/office/drawing/2014/main" id="{06AB7F27-40B6-AF13-D89A-926C2CBB74A4}"/>
                </a:ext>
              </a:extLst>
            </p:cNvPr>
            <p:cNvSpPr txBox="1"/>
            <p:nvPr/>
          </p:nvSpPr>
          <p:spPr>
            <a:xfrm>
              <a:off x="9181162" y="3233021"/>
              <a:ext cx="1374415" cy="307777"/>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pic>
          <p:nvPicPr>
            <p:cNvPr id="17" name="Picture 15" descr="A dolphin jumping over a stack of coins&#10;&#10;Description automatically generated">
              <a:extLst>
                <a:ext uri="{FF2B5EF4-FFF2-40B4-BE49-F238E27FC236}">
                  <a16:creationId xmlns:a16="http://schemas.microsoft.com/office/drawing/2014/main" id="{C5E74133-835F-8037-8577-69C59CC0CF06}"/>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07952" y="4299607"/>
              <a:ext cx="748592" cy="847091"/>
            </a:xfrm>
            <a:prstGeom prst="rect">
              <a:avLst/>
            </a:prstGeom>
          </p:spPr>
        </p:pic>
        <p:pic>
          <p:nvPicPr>
            <p:cNvPr id="18" name="Picture 16" descr="A dolphin jumping over a stack of coins&#10;&#10;Description automatically generated">
              <a:extLst>
                <a:ext uri="{FF2B5EF4-FFF2-40B4-BE49-F238E27FC236}">
                  <a16:creationId xmlns:a16="http://schemas.microsoft.com/office/drawing/2014/main" id="{2F825948-02C6-8228-18B2-E062AD2D7B61}"/>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578744" y="5227883"/>
              <a:ext cx="748592" cy="847091"/>
            </a:xfrm>
            <a:prstGeom prst="rect">
              <a:avLst/>
            </a:prstGeom>
          </p:spPr>
        </p:pic>
        <p:cxnSp>
          <p:nvCxnSpPr>
            <p:cNvPr id="20" name="Straight Arrow Connector 24">
              <a:extLst>
                <a:ext uri="{FF2B5EF4-FFF2-40B4-BE49-F238E27FC236}">
                  <a16:creationId xmlns:a16="http://schemas.microsoft.com/office/drawing/2014/main" id="{E2D9C85B-7DEF-6339-CCC3-655026F54434}"/>
                </a:ext>
              </a:extLst>
            </p:cNvPr>
            <p:cNvCxnSpPr>
              <a:cxnSpLocks/>
              <a:stCxn id="14" idx="2"/>
            </p:cNvCxnSpPr>
            <p:nvPr/>
          </p:nvCxnSpPr>
          <p:spPr>
            <a:xfrm flipH="1">
              <a:off x="9867583" y="3540798"/>
              <a:ext cx="787" cy="707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7">
              <a:extLst>
                <a:ext uri="{FF2B5EF4-FFF2-40B4-BE49-F238E27FC236}">
                  <a16:creationId xmlns:a16="http://schemas.microsoft.com/office/drawing/2014/main" id="{9449A262-C8C4-49EC-7DA8-CE72E0C7FE90}"/>
                </a:ext>
              </a:extLst>
            </p:cNvPr>
            <p:cNvCxnSpPr>
              <a:cxnSpLocks/>
              <a:stCxn id="14" idx="2"/>
            </p:cNvCxnSpPr>
            <p:nvPr/>
          </p:nvCxnSpPr>
          <p:spPr>
            <a:xfrm>
              <a:off x="9868370" y="3540798"/>
              <a:ext cx="952030" cy="147570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9">
              <a:extLst>
                <a:ext uri="{FF2B5EF4-FFF2-40B4-BE49-F238E27FC236}">
                  <a16:creationId xmlns:a16="http://schemas.microsoft.com/office/drawing/2014/main" id="{BF803BC3-254E-5591-A697-46FD00CF01A2}"/>
                </a:ext>
              </a:extLst>
            </p:cNvPr>
            <p:cNvCxnSpPr>
              <a:cxnSpLocks/>
              <a:stCxn id="14" idx="2"/>
            </p:cNvCxnSpPr>
            <p:nvPr/>
          </p:nvCxnSpPr>
          <p:spPr>
            <a:xfrm flipH="1">
              <a:off x="8826500" y="3540798"/>
              <a:ext cx="1041870" cy="147570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32">
              <a:extLst>
                <a:ext uri="{FF2B5EF4-FFF2-40B4-BE49-F238E27FC236}">
                  <a16:creationId xmlns:a16="http://schemas.microsoft.com/office/drawing/2014/main" id="{F93AB2F1-BE00-0850-07D5-126029A5F3E6}"/>
                </a:ext>
              </a:extLst>
            </p:cNvPr>
            <p:cNvSpPr txBox="1"/>
            <p:nvPr/>
          </p:nvSpPr>
          <p:spPr>
            <a:xfrm>
              <a:off x="9561114" y="5075976"/>
              <a:ext cx="821443" cy="307777"/>
            </a:xfrm>
            <a:prstGeom prst="rect">
              <a:avLst/>
            </a:prstGeom>
            <a:noFill/>
          </p:spPr>
          <p:txBody>
            <a:bodyPr wrap="none" rtlCol="0">
              <a:spAutoFit/>
            </a:bodyPr>
            <a:lstStyle/>
            <a:p>
              <a:r>
                <a:rPr lang="it-IT" sz="1400" dirty="0" err="1"/>
                <a:t>primary</a:t>
              </a:r>
              <a:endParaRPr lang="en-US" sz="1400" dirty="0"/>
            </a:p>
          </p:txBody>
        </p:sp>
        <p:sp>
          <p:nvSpPr>
            <p:cNvPr id="25" name="TextBox 33">
              <a:extLst>
                <a:ext uri="{FF2B5EF4-FFF2-40B4-BE49-F238E27FC236}">
                  <a16:creationId xmlns:a16="http://schemas.microsoft.com/office/drawing/2014/main" id="{BF25B102-FBA6-3014-77D7-33EEB428FA78}"/>
                </a:ext>
              </a:extLst>
            </p:cNvPr>
            <p:cNvSpPr txBox="1"/>
            <p:nvPr/>
          </p:nvSpPr>
          <p:spPr>
            <a:xfrm>
              <a:off x="8987570" y="5929563"/>
              <a:ext cx="1026628" cy="307777"/>
            </a:xfrm>
            <a:prstGeom prst="rect">
              <a:avLst/>
            </a:prstGeom>
            <a:noFill/>
          </p:spPr>
          <p:txBody>
            <a:bodyPr wrap="none" rtlCol="0">
              <a:spAutoFit/>
            </a:bodyPr>
            <a:lstStyle/>
            <a:p>
              <a:r>
                <a:rPr lang="it-IT" sz="1400" dirty="0" err="1"/>
                <a:t>secondary</a:t>
              </a:r>
              <a:endParaRPr lang="en-US" sz="1400" dirty="0"/>
            </a:p>
          </p:txBody>
        </p:sp>
        <p:sp>
          <p:nvSpPr>
            <p:cNvPr id="26" name="TextBox 34">
              <a:extLst>
                <a:ext uri="{FF2B5EF4-FFF2-40B4-BE49-F238E27FC236}">
                  <a16:creationId xmlns:a16="http://schemas.microsoft.com/office/drawing/2014/main" id="{8F48AA8B-A48A-B361-DEA9-05B0DE4E9A2C}"/>
                </a:ext>
              </a:extLst>
            </p:cNvPr>
            <p:cNvSpPr txBox="1"/>
            <p:nvPr/>
          </p:nvSpPr>
          <p:spPr>
            <a:xfrm>
              <a:off x="10073168" y="5929563"/>
              <a:ext cx="1026628" cy="307777"/>
            </a:xfrm>
            <a:prstGeom prst="rect">
              <a:avLst/>
            </a:prstGeom>
            <a:noFill/>
          </p:spPr>
          <p:txBody>
            <a:bodyPr wrap="none" rtlCol="0">
              <a:spAutoFit/>
            </a:bodyPr>
            <a:lstStyle/>
            <a:p>
              <a:r>
                <a:rPr lang="it-IT" sz="1400" dirty="0" err="1"/>
                <a:t>secondary</a:t>
              </a:r>
              <a:endParaRPr lang="en-US" sz="1400" dirty="0"/>
            </a:p>
          </p:txBody>
        </p:sp>
        <p:cxnSp>
          <p:nvCxnSpPr>
            <p:cNvPr id="27" name="Straight Arrow Connector 36">
              <a:extLst>
                <a:ext uri="{FF2B5EF4-FFF2-40B4-BE49-F238E27FC236}">
                  <a16:creationId xmlns:a16="http://schemas.microsoft.com/office/drawing/2014/main" id="{3071C981-599F-F0C4-76E5-D2DFFA37E2F9}"/>
                </a:ext>
              </a:extLst>
            </p:cNvPr>
            <p:cNvCxnSpPr>
              <a:stCxn id="13" idx="2"/>
              <a:endCxn id="10" idx="0"/>
            </p:cNvCxnSpPr>
            <p:nvPr/>
          </p:nvCxnSpPr>
          <p:spPr>
            <a:xfrm flipH="1">
              <a:off x="9842184" y="1916934"/>
              <a:ext cx="1" cy="625547"/>
            </a:xfrm>
            <a:prstGeom prst="straightConnector1">
              <a:avLst/>
            </a:prstGeom>
            <a:ln w="28575">
              <a:solidFill>
                <a:srgbClr val="8A5A15"/>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37">
              <a:extLst>
                <a:ext uri="{FF2B5EF4-FFF2-40B4-BE49-F238E27FC236}">
                  <a16:creationId xmlns:a16="http://schemas.microsoft.com/office/drawing/2014/main" id="{A20A6D0B-1BCC-6A05-D6C2-F943FB1B9341}"/>
                </a:ext>
              </a:extLst>
            </p:cNvPr>
            <p:cNvSpPr txBox="1"/>
            <p:nvPr/>
          </p:nvSpPr>
          <p:spPr>
            <a:xfrm>
              <a:off x="9818473" y="3980818"/>
              <a:ext cx="447558" cy="246221"/>
            </a:xfrm>
            <a:prstGeom prst="rect">
              <a:avLst/>
            </a:prstGeom>
            <a:noFill/>
          </p:spPr>
          <p:txBody>
            <a:bodyPr wrap="none" rtlCol="0">
              <a:spAutoFit/>
            </a:bodyPr>
            <a:lstStyle/>
            <a:p>
              <a:r>
                <a:rPr lang="it-IT" sz="1000" dirty="0">
                  <a:solidFill>
                    <a:srgbClr val="FF0000"/>
                  </a:solidFill>
                </a:rPr>
                <a:t>R/W</a:t>
              </a:r>
              <a:endParaRPr lang="en-US" sz="1000" dirty="0">
                <a:solidFill>
                  <a:srgbClr val="FF0000"/>
                </a:solidFill>
              </a:endParaRPr>
            </a:p>
          </p:txBody>
        </p:sp>
        <p:sp>
          <p:nvSpPr>
            <p:cNvPr id="29" name="TextBox 42">
              <a:extLst>
                <a:ext uri="{FF2B5EF4-FFF2-40B4-BE49-F238E27FC236}">
                  <a16:creationId xmlns:a16="http://schemas.microsoft.com/office/drawing/2014/main" id="{49D27CEF-0868-9591-2A22-FD19121874FE}"/>
                </a:ext>
              </a:extLst>
            </p:cNvPr>
            <p:cNvSpPr txBox="1"/>
            <p:nvPr/>
          </p:nvSpPr>
          <p:spPr>
            <a:xfrm>
              <a:off x="10042252" y="3665404"/>
              <a:ext cx="360996" cy="246221"/>
            </a:xfrm>
            <a:prstGeom prst="rect">
              <a:avLst/>
            </a:prstGeom>
            <a:noFill/>
          </p:spPr>
          <p:txBody>
            <a:bodyPr wrap="none" rtlCol="0">
              <a:spAutoFit/>
            </a:bodyPr>
            <a:lstStyle/>
            <a:p>
              <a:r>
                <a:rPr lang="it-IT" sz="1000" dirty="0">
                  <a:solidFill>
                    <a:srgbClr val="00B050"/>
                  </a:solidFill>
                </a:rPr>
                <a:t>RO</a:t>
              </a:r>
              <a:endParaRPr lang="en-US" sz="1000" dirty="0">
                <a:solidFill>
                  <a:srgbClr val="00B050"/>
                </a:solidFill>
              </a:endParaRPr>
            </a:p>
          </p:txBody>
        </p:sp>
        <p:sp>
          <p:nvSpPr>
            <p:cNvPr id="30" name="TextBox 43">
              <a:extLst>
                <a:ext uri="{FF2B5EF4-FFF2-40B4-BE49-F238E27FC236}">
                  <a16:creationId xmlns:a16="http://schemas.microsoft.com/office/drawing/2014/main" id="{CC1E5032-4138-752C-84A9-6AEC052D2EE8}"/>
                </a:ext>
              </a:extLst>
            </p:cNvPr>
            <p:cNvSpPr txBox="1"/>
            <p:nvPr/>
          </p:nvSpPr>
          <p:spPr>
            <a:xfrm>
              <a:off x="9289424" y="3675523"/>
              <a:ext cx="360996" cy="246221"/>
            </a:xfrm>
            <a:prstGeom prst="rect">
              <a:avLst/>
            </a:prstGeom>
            <a:noFill/>
          </p:spPr>
          <p:txBody>
            <a:bodyPr wrap="none" rtlCol="0">
              <a:spAutoFit/>
            </a:bodyPr>
            <a:lstStyle/>
            <a:p>
              <a:r>
                <a:rPr lang="it-IT" sz="1000" dirty="0">
                  <a:solidFill>
                    <a:srgbClr val="00B050"/>
                  </a:solidFill>
                </a:rPr>
                <a:t>RO</a:t>
              </a:r>
              <a:endParaRPr lang="en-US" sz="1000" dirty="0">
                <a:solidFill>
                  <a:srgbClr val="00B050"/>
                </a:solidFill>
              </a:endParaRPr>
            </a:p>
          </p:txBody>
        </p:sp>
      </p:grpSp>
      <p:sp>
        <p:nvSpPr>
          <p:cNvPr id="33" name="ZoneTexte 32">
            <a:extLst>
              <a:ext uri="{FF2B5EF4-FFF2-40B4-BE49-F238E27FC236}">
                <a16:creationId xmlns:a16="http://schemas.microsoft.com/office/drawing/2014/main" id="{4FFBDFC6-63D9-83AE-67FC-0CB81A040187}"/>
              </a:ext>
            </a:extLst>
          </p:cNvPr>
          <p:cNvSpPr txBox="1"/>
          <p:nvPr/>
        </p:nvSpPr>
        <p:spPr>
          <a:xfrm>
            <a:off x="682094" y="3000704"/>
            <a:ext cx="6097772" cy="2939266"/>
          </a:xfrm>
          <a:prstGeom prst="rect">
            <a:avLst/>
          </a:prstGeom>
          <a:noFill/>
        </p:spPr>
        <p:txBody>
          <a:bodyPr wrap="square">
            <a:spAutoFit/>
          </a:bodyPr>
          <a:lstStyle/>
          <a:p>
            <a:r>
              <a:rPr lang="fr-CH" sz="1400" b="1" dirty="0">
                <a:solidFill>
                  <a:srgbClr val="0E0E0E"/>
                </a:solidFill>
                <a:effectLst/>
                <a:latin typeface=".SF NS"/>
              </a:rPr>
              <a:t>MySQL Router propose 3 ports</a:t>
            </a:r>
            <a:endParaRPr lang="fr-CH" sz="1400" dirty="0">
              <a:solidFill>
                <a:srgbClr val="0E0E0E"/>
              </a:solidFill>
              <a:effectLst/>
              <a:latin typeface=".SF NS"/>
            </a:endParaRPr>
          </a:p>
          <a:p>
            <a:pPr>
              <a:spcBef>
                <a:spcPts val="900"/>
              </a:spcBef>
            </a:pPr>
            <a:r>
              <a:rPr lang="fr-CH" sz="1400" dirty="0">
                <a:solidFill>
                  <a:srgbClr val="0E0E0E"/>
                </a:solidFill>
                <a:effectLst/>
                <a:latin typeface=".SF NS"/>
              </a:rPr>
              <a:t>• Connexion au </a:t>
            </a:r>
            <a:r>
              <a:rPr lang="fr-CH" sz="1400" b="1" dirty="0">
                <a:solidFill>
                  <a:srgbClr val="0E0E0E"/>
                </a:solidFill>
                <a:effectLst/>
                <a:latin typeface=".SF NS"/>
              </a:rPr>
              <a:t>nœud en lecture/écriture</a:t>
            </a:r>
            <a:r>
              <a:rPr lang="fr-CH" sz="1400" dirty="0">
                <a:solidFill>
                  <a:srgbClr val="0E0E0E"/>
                </a:solidFill>
                <a:effectLst/>
                <a:latin typeface=".SF NS"/>
              </a:rPr>
              <a:t> (6446)</a:t>
            </a:r>
          </a:p>
          <a:p>
            <a:pPr>
              <a:spcBef>
                <a:spcPts val="900"/>
              </a:spcBef>
            </a:pPr>
            <a:r>
              <a:rPr lang="fr-CH" sz="1400" dirty="0">
                <a:solidFill>
                  <a:srgbClr val="0E0E0E"/>
                </a:solidFill>
                <a:effectLst/>
                <a:latin typeface=".SF NS"/>
              </a:rPr>
              <a:t>• Connexion au </a:t>
            </a:r>
            <a:r>
              <a:rPr lang="fr-CH" sz="1400" b="1" dirty="0">
                <a:solidFill>
                  <a:srgbClr val="0E0E0E"/>
                </a:solidFill>
                <a:effectLst/>
                <a:latin typeface=".SF NS"/>
              </a:rPr>
              <a:t>nœud en lecture seule</a:t>
            </a:r>
            <a:r>
              <a:rPr lang="fr-CH" sz="1400" dirty="0">
                <a:solidFill>
                  <a:srgbClr val="0E0E0E"/>
                </a:solidFill>
                <a:effectLst/>
                <a:latin typeface=".SF NS"/>
              </a:rPr>
              <a:t> (6447)</a:t>
            </a:r>
          </a:p>
          <a:p>
            <a:pPr>
              <a:spcBef>
                <a:spcPts val="900"/>
              </a:spcBef>
            </a:pPr>
            <a:r>
              <a:rPr lang="fr-CH" sz="1400" dirty="0">
                <a:solidFill>
                  <a:srgbClr val="0E0E0E"/>
                </a:solidFill>
                <a:effectLst/>
                <a:latin typeface=".SF NS"/>
              </a:rPr>
              <a:t>• </a:t>
            </a:r>
            <a:r>
              <a:rPr lang="fr-CH" sz="1400" b="1" dirty="0">
                <a:solidFill>
                  <a:srgbClr val="0E0E0E"/>
                </a:solidFill>
                <a:effectLst/>
                <a:latin typeface=".SF NS"/>
              </a:rPr>
              <a:t>Répartition en Round robin</a:t>
            </a:r>
            <a:endParaRPr lang="fr-CH" sz="1400" dirty="0">
              <a:solidFill>
                <a:srgbClr val="0E0E0E"/>
              </a:solidFill>
              <a:effectLst/>
              <a:latin typeface=".SF NS"/>
            </a:endParaRPr>
          </a:p>
          <a:p>
            <a:pPr>
              <a:spcBef>
                <a:spcPts val="900"/>
              </a:spcBef>
            </a:pPr>
            <a:r>
              <a:rPr lang="fr-CH" sz="1400" dirty="0">
                <a:solidFill>
                  <a:srgbClr val="0E0E0E"/>
                </a:solidFill>
                <a:effectLst/>
                <a:latin typeface=".SF NS"/>
              </a:rPr>
              <a:t>• </a:t>
            </a:r>
            <a:r>
              <a:rPr lang="fr-CH" sz="1400" b="1" dirty="0">
                <a:solidFill>
                  <a:srgbClr val="0E0E0E"/>
                </a:solidFill>
                <a:effectLst/>
                <a:latin typeface=".SF NS"/>
              </a:rPr>
              <a:t>Répartition transparente des lectures/écritures</a:t>
            </a:r>
            <a:r>
              <a:rPr lang="fr-CH" sz="1400" dirty="0">
                <a:solidFill>
                  <a:srgbClr val="0E0E0E"/>
                </a:solidFill>
                <a:effectLst/>
                <a:latin typeface=".SF NS"/>
              </a:rPr>
              <a:t> (6450)</a:t>
            </a:r>
          </a:p>
          <a:p>
            <a:pPr>
              <a:spcBef>
                <a:spcPts val="900"/>
              </a:spcBef>
            </a:pPr>
            <a:r>
              <a:rPr lang="fr-CH" sz="1400" dirty="0">
                <a:solidFill>
                  <a:srgbClr val="0E0E0E"/>
                </a:solidFill>
                <a:effectLst/>
                <a:latin typeface=".SF NS"/>
              </a:rPr>
              <a:t>• Dirige tout le trafic de lecture vers les instances en lecture seule et tout le trafic d’écriture vers les instances en lecture/écriture</a:t>
            </a:r>
          </a:p>
          <a:p>
            <a:pPr>
              <a:spcBef>
                <a:spcPts val="900"/>
              </a:spcBef>
            </a:pPr>
            <a:r>
              <a:rPr lang="fr-CH" sz="1400" dirty="0">
                <a:solidFill>
                  <a:srgbClr val="0E0E0E"/>
                </a:solidFill>
                <a:effectLst/>
                <a:latin typeface=".SF NS"/>
              </a:rPr>
              <a:t>• Chaque session client peut communiquer avec une destination en lecture/écriture et une destination en lecture seule</a:t>
            </a:r>
          </a:p>
          <a:p>
            <a:pPr>
              <a:lnSpc>
                <a:spcPct val="100000"/>
              </a:lnSpc>
              <a:spcBef>
                <a:spcPts val="0"/>
              </a:spcBef>
              <a:spcAft>
                <a:spcPts val="600"/>
              </a:spcAft>
            </a:pPr>
            <a:endParaRPr lang="en-US" sz="1400" dirty="0">
              <a:latin typeface="Oracle Sans Light" panose="020B0403020204020204" pitchFamily="34" charset="0"/>
              <a:ea typeface="Calibri" panose="020F0502020204030204" pitchFamily="34" charset="0"/>
              <a:cs typeface="Oracle Sans Light" panose="020B0403020204020204" pitchFamily="34" charset="0"/>
            </a:endParaRPr>
          </a:p>
        </p:txBody>
      </p:sp>
    </p:spTree>
    <p:extLst>
      <p:ext uri="{BB962C8B-B14F-4D97-AF65-F5344CB8AC3E}">
        <p14:creationId xmlns:p14="http://schemas.microsoft.com/office/powerpoint/2010/main" val="369099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8E2D4-9769-619C-967E-DDF64D6A3224}"/>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CCAC3E60-D172-2A10-C601-591A07FEE65C}"/>
              </a:ext>
            </a:extLst>
          </p:cNvPr>
          <p:cNvSpPr>
            <a:spLocks noGrp="1"/>
          </p:cNvSpPr>
          <p:nvPr>
            <p:ph type="title"/>
          </p:nvPr>
        </p:nvSpPr>
        <p:spPr/>
        <p:txBody>
          <a:bodyPr/>
          <a:lstStyle/>
          <a:p>
            <a:r>
              <a:rPr lang="fr-CH" b="1" dirty="0"/>
              <a:t>MySQL </a:t>
            </a:r>
            <a:r>
              <a:rPr lang="fr-CH" dirty="0"/>
              <a:t>Router</a:t>
            </a:r>
            <a:endParaRPr lang="fr-FR" dirty="0"/>
          </a:p>
        </p:txBody>
      </p:sp>
      <p:sp>
        <p:nvSpPr>
          <p:cNvPr id="4" name="Espace réservé du pied de page 3">
            <a:extLst>
              <a:ext uri="{FF2B5EF4-FFF2-40B4-BE49-F238E27FC236}">
                <a16:creationId xmlns:a16="http://schemas.microsoft.com/office/drawing/2014/main" id="{2FA5738E-30F4-0EDB-09B4-D1CF34B948CC}"/>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3EE94381-7DFC-4EE7-5843-C587EE9F7998}"/>
              </a:ext>
            </a:extLst>
          </p:cNvPr>
          <p:cNvSpPr>
            <a:spLocks noGrp="1"/>
          </p:cNvSpPr>
          <p:nvPr>
            <p:ph type="sldNum" sz="quarter" idx="16"/>
          </p:nvPr>
        </p:nvSpPr>
        <p:spPr/>
        <p:txBody>
          <a:bodyPr/>
          <a:lstStyle/>
          <a:p>
            <a:fld id="{345D60D9-5372-5F40-9443-0F9AE5BDC3C8}" type="slidenum">
              <a:rPr lang="en-US" smtClean="0"/>
              <a:pPr/>
              <a:t>17</a:t>
            </a:fld>
            <a:endParaRPr lang="en-US" dirty="0"/>
          </a:p>
        </p:txBody>
      </p:sp>
      <p:sp>
        <p:nvSpPr>
          <p:cNvPr id="6" name="ZoneTexte 5">
            <a:extLst>
              <a:ext uri="{FF2B5EF4-FFF2-40B4-BE49-F238E27FC236}">
                <a16:creationId xmlns:a16="http://schemas.microsoft.com/office/drawing/2014/main" id="{636138D0-4945-8934-A17E-EAFE5DCD45A7}"/>
              </a:ext>
            </a:extLst>
          </p:cNvPr>
          <p:cNvSpPr txBox="1"/>
          <p:nvPr/>
        </p:nvSpPr>
        <p:spPr>
          <a:xfrm>
            <a:off x="446568" y="1555462"/>
            <a:ext cx="2668772" cy="369332"/>
          </a:xfrm>
          <a:prstGeom prst="rect">
            <a:avLst/>
          </a:prstGeom>
          <a:noFill/>
        </p:spPr>
        <p:txBody>
          <a:bodyPr wrap="square" rtlCol="0">
            <a:spAutoFit/>
          </a:bodyPr>
          <a:lstStyle/>
          <a:p>
            <a:r>
              <a:rPr lang="fr-CH" b="1" dirty="0"/>
              <a:t>Fonctionnalités :</a:t>
            </a:r>
            <a:endParaRPr lang="fr-FR" dirty="0"/>
          </a:p>
        </p:txBody>
      </p:sp>
      <p:sp>
        <p:nvSpPr>
          <p:cNvPr id="8" name="ZoneTexte 7">
            <a:extLst>
              <a:ext uri="{FF2B5EF4-FFF2-40B4-BE49-F238E27FC236}">
                <a16:creationId xmlns:a16="http://schemas.microsoft.com/office/drawing/2014/main" id="{338B6CC8-1E7C-F9C0-D420-4E8376315B1B}"/>
              </a:ext>
            </a:extLst>
          </p:cNvPr>
          <p:cNvSpPr txBox="1"/>
          <p:nvPr/>
        </p:nvSpPr>
        <p:spPr>
          <a:xfrm>
            <a:off x="616689" y="1997839"/>
            <a:ext cx="4082902" cy="1169551"/>
          </a:xfrm>
          <a:prstGeom prst="rect">
            <a:avLst/>
          </a:prstGeom>
          <a:noFill/>
        </p:spPr>
        <p:txBody>
          <a:bodyPr wrap="square" rtlCol="0">
            <a:spAutoFit/>
          </a:bodyPr>
          <a:lstStyle/>
          <a:p>
            <a:r>
              <a:rPr lang="en-US" sz="1400" dirty="0"/>
              <a:t> ✅  </a:t>
            </a:r>
            <a:r>
              <a:rPr lang="fr-CH" sz="1400" b="1" dirty="0"/>
              <a:t>Routage basé sur les rôles</a:t>
            </a:r>
            <a:r>
              <a:rPr lang="fr-CH" sz="1400" dirty="0"/>
              <a:t> : Dirige intelligemment les requêtes vers le nœud maître pour les écritures et les nœuds esclaves pour les lectures. Cela permet d'optimiser les performances en répartissant la charge. </a:t>
            </a:r>
            <a:endParaRPr lang="fr-FR" sz="1400" dirty="0"/>
          </a:p>
        </p:txBody>
      </p:sp>
      <p:sp>
        <p:nvSpPr>
          <p:cNvPr id="11" name="ZoneTexte 10">
            <a:extLst>
              <a:ext uri="{FF2B5EF4-FFF2-40B4-BE49-F238E27FC236}">
                <a16:creationId xmlns:a16="http://schemas.microsoft.com/office/drawing/2014/main" id="{BD138A9F-225F-3885-E6E1-900F631CB670}"/>
              </a:ext>
            </a:extLst>
          </p:cNvPr>
          <p:cNvSpPr txBox="1"/>
          <p:nvPr/>
        </p:nvSpPr>
        <p:spPr>
          <a:xfrm>
            <a:off x="616689" y="3284077"/>
            <a:ext cx="4082902" cy="954107"/>
          </a:xfrm>
          <a:prstGeom prst="rect">
            <a:avLst/>
          </a:prstGeom>
          <a:noFill/>
        </p:spPr>
        <p:txBody>
          <a:bodyPr wrap="square" rtlCol="0">
            <a:spAutoFit/>
          </a:bodyPr>
          <a:lstStyle/>
          <a:p>
            <a:r>
              <a:rPr lang="en-US" sz="1400" dirty="0"/>
              <a:t> ✅  </a:t>
            </a:r>
            <a:r>
              <a:rPr lang="fr-CH" sz="1400" b="1" dirty="0"/>
              <a:t>Failover automatique</a:t>
            </a:r>
            <a:r>
              <a:rPr lang="fr-CH" sz="1400" dirty="0"/>
              <a:t> : En cas de défaillance d'un nœud, MySQL Router redirige automatiquement les connexions vers un autre nœud, assurant ainsi une continuité de service.</a:t>
            </a:r>
            <a:endParaRPr lang="fr-FR" sz="1400" dirty="0"/>
          </a:p>
        </p:txBody>
      </p:sp>
      <p:sp>
        <p:nvSpPr>
          <p:cNvPr id="12" name="ZoneTexte 11">
            <a:extLst>
              <a:ext uri="{FF2B5EF4-FFF2-40B4-BE49-F238E27FC236}">
                <a16:creationId xmlns:a16="http://schemas.microsoft.com/office/drawing/2014/main" id="{CB168DBC-6034-1566-653E-AD54854E4A5B}"/>
              </a:ext>
            </a:extLst>
          </p:cNvPr>
          <p:cNvSpPr txBox="1"/>
          <p:nvPr/>
        </p:nvSpPr>
        <p:spPr>
          <a:xfrm>
            <a:off x="616689" y="4442719"/>
            <a:ext cx="4082902" cy="954107"/>
          </a:xfrm>
          <a:prstGeom prst="rect">
            <a:avLst/>
          </a:prstGeom>
          <a:noFill/>
        </p:spPr>
        <p:txBody>
          <a:bodyPr wrap="square" rtlCol="0">
            <a:spAutoFit/>
          </a:bodyPr>
          <a:lstStyle/>
          <a:p>
            <a:r>
              <a:rPr lang="en-US" sz="1400" dirty="0"/>
              <a:t> ✅  </a:t>
            </a:r>
            <a:r>
              <a:rPr lang="fr-CH" sz="1400" b="1" dirty="0"/>
              <a:t>Configuration simple</a:t>
            </a:r>
            <a:r>
              <a:rPr lang="fr-CH" sz="1400" dirty="0"/>
              <a:t> : Facilité de configuration à l'aide de fichiers de configuration simples ou par le biais de MySQL Shell.</a:t>
            </a:r>
            <a:endParaRPr lang="fr-FR" sz="1400" dirty="0"/>
          </a:p>
        </p:txBody>
      </p:sp>
      <p:sp>
        <p:nvSpPr>
          <p:cNvPr id="7" name="ZoneTexte 6">
            <a:extLst>
              <a:ext uri="{FF2B5EF4-FFF2-40B4-BE49-F238E27FC236}">
                <a16:creationId xmlns:a16="http://schemas.microsoft.com/office/drawing/2014/main" id="{763CA8F1-B51E-5B8F-496E-9713887DE430}"/>
              </a:ext>
            </a:extLst>
          </p:cNvPr>
          <p:cNvSpPr txBox="1"/>
          <p:nvPr/>
        </p:nvSpPr>
        <p:spPr>
          <a:xfrm>
            <a:off x="6670175" y="1572696"/>
            <a:ext cx="2668772" cy="369332"/>
          </a:xfrm>
          <a:prstGeom prst="rect">
            <a:avLst/>
          </a:prstGeom>
          <a:noFill/>
        </p:spPr>
        <p:txBody>
          <a:bodyPr wrap="square" rtlCol="0">
            <a:spAutoFit/>
          </a:bodyPr>
          <a:lstStyle/>
          <a:p>
            <a:r>
              <a:rPr lang="fr-CH" b="1" dirty="0"/>
              <a:t>Avantages :</a:t>
            </a:r>
            <a:endParaRPr lang="fr-FR" dirty="0"/>
          </a:p>
        </p:txBody>
      </p:sp>
      <p:sp>
        <p:nvSpPr>
          <p:cNvPr id="9" name="ZoneTexte 8">
            <a:extLst>
              <a:ext uri="{FF2B5EF4-FFF2-40B4-BE49-F238E27FC236}">
                <a16:creationId xmlns:a16="http://schemas.microsoft.com/office/drawing/2014/main" id="{47E5789B-02C6-3D3A-5A8E-BBE86F9803F3}"/>
              </a:ext>
            </a:extLst>
          </p:cNvPr>
          <p:cNvSpPr txBox="1"/>
          <p:nvPr/>
        </p:nvSpPr>
        <p:spPr>
          <a:xfrm>
            <a:off x="6725944" y="2015073"/>
            <a:ext cx="4082902" cy="738664"/>
          </a:xfrm>
          <a:prstGeom prst="rect">
            <a:avLst/>
          </a:prstGeom>
          <a:noFill/>
        </p:spPr>
        <p:txBody>
          <a:bodyPr wrap="square" rtlCol="0">
            <a:spAutoFit/>
          </a:bodyPr>
          <a:lstStyle/>
          <a:p>
            <a:r>
              <a:rPr lang="en-US" sz="1400" dirty="0"/>
              <a:t> ✅  </a:t>
            </a:r>
            <a:r>
              <a:rPr lang="fr-CH" sz="1400" b="1" dirty="0"/>
              <a:t>Haute disponibilité</a:t>
            </a:r>
            <a:r>
              <a:rPr lang="fr-CH" sz="1400" dirty="0"/>
              <a:t> : Garantit que les applications peuvent toujours se connecter à la base de données, même en cas de pannes.</a:t>
            </a:r>
            <a:endParaRPr lang="fr-FR" sz="1400" dirty="0"/>
          </a:p>
        </p:txBody>
      </p:sp>
      <p:sp>
        <p:nvSpPr>
          <p:cNvPr id="13" name="ZoneTexte 12">
            <a:extLst>
              <a:ext uri="{FF2B5EF4-FFF2-40B4-BE49-F238E27FC236}">
                <a16:creationId xmlns:a16="http://schemas.microsoft.com/office/drawing/2014/main" id="{95C9532C-861C-BDA8-436C-A2C0FD94B7BE}"/>
              </a:ext>
            </a:extLst>
          </p:cNvPr>
          <p:cNvSpPr txBox="1"/>
          <p:nvPr/>
        </p:nvSpPr>
        <p:spPr>
          <a:xfrm>
            <a:off x="6725944" y="2818815"/>
            <a:ext cx="4082902" cy="738664"/>
          </a:xfrm>
          <a:prstGeom prst="rect">
            <a:avLst/>
          </a:prstGeom>
          <a:noFill/>
        </p:spPr>
        <p:txBody>
          <a:bodyPr wrap="square" rtlCol="0">
            <a:spAutoFit/>
          </a:bodyPr>
          <a:lstStyle/>
          <a:p>
            <a:r>
              <a:rPr lang="en-US" sz="1400" dirty="0"/>
              <a:t> ✅  </a:t>
            </a:r>
            <a:r>
              <a:rPr lang="fr-CH" sz="1400" b="1" dirty="0"/>
              <a:t>Optimisation des performances</a:t>
            </a:r>
            <a:r>
              <a:rPr lang="fr-CH" sz="1400" dirty="0"/>
              <a:t> : Améliore le temps de réponse et réduit la charge sur le serveur maître.</a:t>
            </a:r>
            <a:endParaRPr lang="fr-FR" sz="1400" dirty="0"/>
          </a:p>
        </p:txBody>
      </p:sp>
      <p:grpSp>
        <p:nvGrpSpPr>
          <p:cNvPr id="2" name="Groupe 1">
            <a:extLst>
              <a:ext uri="{FF2B5EF4-FFF2-40B4-BE49-F238E27FC236}">
                <a16:creationId xmlns:a16="http://schemas.microsoft.com/office/drawing/2014/main" id="{67AF8C98-40C8-4987-FCE2-9C60DE6B1EB5}"/>
              </a:ext>
            </a:extLst>
          </p:cNvPr>
          <p:cNvGrpSpPr/>
          <p:nvPr/>
        </p:nvGrpSpPr>
        <p:grpSpPr>
          <a:xfrm>
            <a:off x="10048710" y="619615"/>
            <a:ext cx="1374415" cy="998317"/>
            <a:chOff x="10048710" y="619615"/>
            <a:chExt cx="1374415" cy="998317"/>
          </a:xfrm>
        </p:grpSpPr>
        <p:pic>
          <p:nvPicPr>
            <p:cNvPr id="10" name="Picture 7" descr="A black and white logo&#10;&#10;Description automatically generated">
              <a:extLst>
                <a:ext uri="{FF2B5EF4-FFF2-40B4-BE49-F238E27FC236}">
                  <a16:creationId xmlns:a16="http://schemas.microsoft.com/office/drawing/2014/main" id="{27034D66-1F8F-8C2C-D49D-42FD21F17187}"/>
                </a:ext>
              </a:extLst>
            </p:cNvPr>
            <p:cNvPicPr>
              <a:picLocks noChangeAspect="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0323984" y="619615"/>
              <a:ext cx="771495" cy="771495"/>
            </a:xfrm>
            <a:prstGeom prst="rect">
              <a:avLst/>
            </a:prstGeom>
            <a:noFill/>
            <a:ln>
              <a:noFill/>
            </a:ln>
          </p:spPr>
        </p:pic>
        <p:sp>
          <p:nvSpPr>
            <p:cNvPr id="18" name="TextBox 13">
              <a:extLst>
                <a:ext uri="{FF2B5EF4-FFF2-40B4-BE49-F238E27FC236}">
                  <a16:creationId xmlns:a16="http://schemas.microsoft.com/office/drawing/2014/main" id="{F9BA7CBC-AEBB-F7CE-FDD6-C914EC47D54E}"/>
                </a:ext>
              </a:extLst>
            </p:cNvPr>
            <p:cNvSpPr txBox="1"/>
            <p:nvPr/>
          </p:nvSpPr>
          <p:spPr>
            <a:xfrm>
              <a:off x="10048710" y="1310155"/>
              <a:ext cx="1374415" cy="307777"/>
            </a:xfrm>
            <a:prstGeom prst="rect">
              <a:avLst/>
            </a:prstGeom>
            <a:noFill/>
          </p:spPr>
          <p:txBody>
            <a:bodyPr wrap="none" rtlCol="0">
              <a:spAutoFit/>
            </a:bodyPr>
            <a:lstStyle/>
            <a:p>
              <a:r>
                <a:rPr lang="it-IT" sz="1400" b="1" dirty="0">
                  <a:solidFill>
                    <a:srgbClr val="67B4CD"/>
                  </a:solidFill>
                </a:rPr>
                <a:t>My</a:t>
              </a:r>
              <a:r>
                <a:rPr lang="it-IT" sz="1400" b="1" dirty="0">
                  <a:solidFill>
                    <a:srgbClr val="FFB338"/>
                  </a:solidFill>
                </a:rPr>
                <a:t>SQL</a:t>
              </a:r>
              <a:r>
                <a:rPr lang="it-IT" sz="1400" dirty="0"/>
                <a:t> Router</a:t>
              </a:r>
              <a:endParaRPr lang="en-US" sz="1400" dirty="0"/>
            </a:p>
          </p:txBody>
        </p:sp>
      </p:grpSp>
    </p:spTree>
    <p:extLst>
      <p:ext uri="{BB962C8B-B14F-4D97-AF65-F5344CB8AC3E}">
        <p14:creationId xmlns:p14="http://schemas.microsoft.com/office/powerpoint/2010/main" val="210672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7DF9B7D0-6C7D-4735-B3E6-E45CCC3111D3}"/>
              </a:ext>
            </a:extLst>
          </p:cNvPr>
          <p:cNvSpPr>
            <a:spLocks noGrp="1"/>
          </p:cNvSpPr>
          <p:nvPr>
            <p:ph type="title"/>
          </p:nvPr>
        </p:nvSpPr>
        <p:spPr/>
        <p:txBody>
          <a:bodyPr/>
          <a:lstStyle/>
          <a:p>
            <a:r>
              <a:rPr lang="en-US" sz="2400" b="1" dirty="0">
                <a:latin typeface="Oracle Sans" panose="020B0503020204020204" pitchFamily="34" charset="0"/>
                <a:ea typeface="+mn-ea"/>
              </a:rPr>
              <a:t>MySQL Router: </a:t>
            </a:r>
            <a:r>
              <a:rPr lang="fr-CH" b="1" dirty="0">
                <a:solidFill>
                  <a:srgbClr val="0E0E0E"/>
                </a:solidFill>
                <a:effectLst/>
                <a:latin typeface=".SF NS"/>
              </a:rPr>
              <a:t>scénarios de déploiement</a:t>
            </a:r>
            <a:endParaRPr lang="en-US" sz="2400" b="1" dirty="0">
              <a:latin typeface="Oracle Sans" panose="020B0503020204020204" pitchFamily="34" charset="0"/>
              <a:ea typeface="+mn-ea"/>
            </a:endParaRPr>
          </a:p>
        </p:txBody>
      </p:sp>
      <p:sp>
        <p:nvSpPr>
          <p:cNvPr id="6" name="Slide Number Placeholder 5">
            <a:extLst>
              <a:ext uri="{FF2B5EF4-FFF2-40B4-BE49-F238E27FC236}">
                <a16:creationId xmlns:a16="http://schemas.microsoft.com/office/drawing/2014/main" id="{FB47964D-4EF5-4FE2-ADC2-6716C708DF22}"/>
              </a:ext>
            </a:extLst>
          </p:cNvPr>
          <p:cNvSpPr>
            <a:spLocks noGrp="1"/>
          </p:cNvSpPr>
          <p:nvPr>
            <p:ph type="sldNum" sz="quarter" idx="12"/>
          </p:nvPr>
        </p:nvSpPr>
        <p:spPr/>
        <p:txBody>
          <a:bodyPr/>
          <a:lstStyle/>
          <a:p>
            <a:fld id="{7C371504-33D9-B044-8C50-620C44A06CB1}" type="slidenum">
              <a:rPr lang="en-US" smtClean="0"/>
              <a:pPr/>
              <a:t>18</a:t>
            </a:fld>
            <a:endParaRPr lang="en-US" dirty="0"/>
          </a:p>
        </p:txBody>
      </p:sp>
      <p:pic>
        <p:nvPicPr>
          <p:cNvPr id="8" name="Picture 25" descr="ic-BigServer-gray.png">
            <a:extLst>
              <a:ext uri="{FF2B5EF4-FFF2-40B4-BE49-F238E27FC236}">
                <a16:creationId xmlns:a16="http://schemas.microsoft.com/office/drawing/2014/main" id="{845A7A97-C5E0-4AC9-963E-E4C01D60FC6A}"/>
              </a:ext>
            </a:extLst>
          </p:cNvPr>
          <p:cNvPicPr>
            <a:picLocks noChangeAspect="1"/>
          </p:cNvPicPr>
          <p:nvPr/>
        </p:nvPicPr>
        <p:blipFill>
          <a:blip r:embed="rId3" cstate="print"/>
          <a:srcRect/>
          <a:stretch>
            <a:fillRect/>
          </a:stretch>
        </p:blipFill>
        <p:spPr bwMode="auto">
          <a:xfrm>
            <a:off x="992173" y="4070967"/>
            <a:ext cx="1505005" cy="1487831"/>
          </a:xfrm>
          <a:prstGeom prst="rect">
            <a:avLst/>
          </a:prstGeom>
          <a:noFill/>
          <a:ln w="9525">
            <a:noFill/>
            <a:miter lim="800000"/>
            <a:headEnd/>
            <a:tailEnd/>
          </a:ln>
        </p:spPr>
      </p:pic>
      <p:sp>
        <p:nvSpPr>
          <p:cNvPr id="9" name="Text Placeholder 2">
            <a:extLst>
              <a:ext uri="{FF2B5EF4-FFF2-40B4-BE49-F238E27FC236}">
                <a16:creationId xmlns:a16="http://schemas.microsoft.com/office/drawing/2014/main" id="{2D20931D-28FF-4674-BB65-CC70FCE71EBD}"/>
              </a:ext>
            </a:extLst>
          </p:cNvPr>
          <p:cNvSpPr txBox="1">
            <a:spLocks/>
          </p:cNvSpPr>
          <p:nvPr/>
        </p:nvSpPr>
        <p:spPr>
          <a:xfrm>
            <a:off x="634732" y="1159445"/>
            <a:ext cx="2607231"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sz="1400" b="1" dirty="0">
                <a:latin typeface="Oracle Sans" panose="020B0503020204020204" pitchFamily="34" charset="0"/>
                <a:cs typeface="Oracle Sans" panose="020B0503020204020204" pitchFamily="34" charset="0"/>
              </a:rPr>
              <a:t>Un par </a:t>
            </a:r>
            <a:r>
              <a:rPr lang="en-US" sz="1400" b="1" dirty="0" err="1">
                <a:latin typeface="Oracle Sans" panose="020B0503020204020204" pitchFamily="34" charset="0"/>
                <a:cs typeface="Oracle Sans" panose="020B0503020204020204" pitchFamily="34" charset="0"/>
              </a:rPr>
              <a:t>serveur</a:t>
            </a:r>
            <a:r>
              <a:rPr lang="en-US" sz="1400" b="1" dirty="0">
                <a:latin typeface="Oracle Sans" panose="020B0503020204020204" pitchFamily="34" charset="0"/>
                <a:cs typeface="Oracle Sans" panose="020B0503020204020204" pitchFamily="34" charset="0"/>
              </a:rPr>
              <a:t> </a:t>
            </a:r>
            <a:r>
              <a:rPr lang="en-US" sz="1400" b="1" dirty="0" err="1">
                <a:latin typeface="Oracle Sans" panose="020B0503020204020204" pitchFamily="34" charset="0"/>
                <a:cs typeface="Oracle Sans" panose="020B0503020204020204" pitchFamily="34" charset="0"/>
              </a:rPr>
              <a:t>d’application</a:t>
            </a:r>
            <a:endParaRPr lang="en-US" sz="1400" b="1" dirty="0">
              <a:latin typeface="Oracle Sans" panose="020B0503020204020204" pitchFamily="34" charset="0"/>
              <a:cs typeface="Oracle Sans" panose="020B0503020204020204" pitchFamily="34" charset="0"/>
            </a:endParaRPr>
          </a:p>
          <a:p>
            <a:pPr>
              <a:lnSpc>
                <a:spcPct val="100000"/>
              </a:lnSpc>
              <a:spcBef>
                <a:spcPts val="0"/>
              </a:spcBef>
              <a:spcAft>
                <a:spcPts val="1200"/>
              </a:spcAft>
            </a:pPr>
            <a:r>
              <a:rPr lang="en-US" sz="1200" b="1" dirty="0" err="1">
                <a:latin typeface="Oracle Sans" panose="020B0503020204020204" pitchFamily="34" charset="0"/>
                <a:cs typeface="Oracle Sans" panose="020B0503020204020204" pitchFamily="34" charset="0"/>
              </a:rPr>
              <a:t>Avantages</a:t>
            </a:r>
            <a:r>
              <a:rPr lang="en-US" sz="1200" b="1" dirty="0">
                <a:latin typeface="Oracle Sans" panose="020B0503020204020204" pitchFamily="34" charset="0"/>
                <a:cs typeface="Oracle Sans" panose="020B0503020204020204" pitchFamily="34" charset="0"/>
              </a:rPr>
              <a:t> :</a:t>
            </a:r>
          </a:p>
          <a:p>
            <a:pPr marL="458788" lvl="1" indent="-171450">
              <a:spcBef>
                <a:spcPts val="0"/>
              </a:spcBef>
              <a:buFontTx/>
              <a:buChar char="-"/>
            </a:pPr>
            <a:r>
              <a:rPr lang="en-US" sz="1000" dirty="0"/>
              <a:t>Surcharge </a:t>
            </a:r>
            <a:r>
              <a:rPr lang="en-US" sz="1000" dirty="0" err="1"/>
              <a:t>minimale</a:t>
            </a:r>
            <a:endParaRPr lang="en-US" sz="1000" dirty="0"/>
          </a:p>
          <a:p>
            <a:pPr marL="458788" lvl="1" indent="-171450">
              <a:spcBef>
                <a:spcPts val="0"/>
              </a:spcBef>
              <a:buFontTx/>
              <a:buChar char="-"/>
            </a:pPr>
            <a:r>
              <a:rPr lang="en-US" sz="1000" dirty="0"/>
              <a:t>Pas de </a:t>
            </a:r>
            <a:r>
              <a:rPr lang="en-US" sz="1000" dirty="0" err="1"/>
              <a:t>saut</a:t>
            </a:r>
            <a:r>
              <a:rPr lang="en-US" sz="1000" dirty="0"/>
              <a:t> réseau entre </a:t>
            </a:r>
            <a:r>
              <a:rPr lang="en-US" sz="1000" dirty="0" err="1"/>
              <a:t>l’application</a:t>
            </a:r>
            <a:r>
              <a:rPr lang="en-US" sz="1000" dirty="0"/>
              <a:t> et la base de données</a:t>
            </a:r>
          </a:p>
          <a:p>
            <a:pPr marL="458788" lvl="1" indent="-171450">
              <a:spcBef>
                <a:spcPts val="0"/>
              </a:spcBef>
              <a:buFontTx/>
              <a:buChar char="-"/>
            </a:pPr>
            <a:r>
              <a:rPr lang="en-US" sz="1000" dirty="0" err="1"/>
              <a:t>Deploiement</a:t>
            </a:r>
            <a:r>
              <a:rPr lang="en-US" sz="1000" dirty="0"/>
              <a:t> facile de nouveau router</a:t>
            </a:r>
          </a:p>
          <a:p>
            <a:pPr marL="287338" lvl="1">
              <a:spcBef>
                <a:spcPts val="0"/>
              </a:spcBef>
            </a:pPr>
            <a:endParaRPr lang="en-US" sz="1000" b="1" dirty="0">
              <a:latin typeface="Oracle Sans" panose="020B0503020204020204" pitchFamily="34" charset="0"/>
              <a:cs typeface="Oracle Sans" panose="020B0503020204020204" pitchFamily="34" charset="0"/>
            </a:endParaRPr>
          </a:p>
          <a:p>
            <a:pPr>
              <a:lnSpc>
                <a:spcPct val="100000"/>
              </a:lnSpc>
              <a:spcBef>
                <a:spcPts val="0"/>
              </a:spcBef>
            </a:pPr>
            <a:r>
              <a:rPr lang="en-US" sz="1200" b="1" dirty="0" err="1">
                <a:latin typeface="Oracle Sans" panose="020B0503020204020204" pitchFamily="34" charset="0"/>
                <a:cs typeface="Oracle Sans" panose="020B0503020204020204" pitchFamily="34" charset="0"/>
              </a:rPr>
              <a:t>Inconvénients</a:t>
            </a:r>
            <a:r>
              <a:rPr lang="en-US" sz="1200" b="1" dirty="0">
                <a:latin typeface="Oracle Sans" panose="020B0503020204020204" pitchFamily="34" charset="0"/>
                <a:cs typeface="Oracle Sans" panose="020B0503020204020204" pitchFamily="34" charset="0"/>
              </a:rPr>
              <a:t>:</a:t>
            </a:r>
          </a:p>
          <a:p>
            <a:pPr>
              <a:lnSpc>
                <a:spcPct val="100000"/>
              </a:lnSpc>
              <a:spcBef>
                <a:spcPts val="0"/>
              </a:spcBef>
            </a:pPr>
            <a:endParaRPr lang="en-US" sz="1200" b="1" dirty="0">
              <a:latin typeface="Oracle Sans" panose="020B0503020204020204" pitchFamily="34" charset="0"/>
              <a:cs typeface="Oracle Sans" panose="020B0503020204020204" pitchFamily="34" charset="0"/>
            </a:endParaRPr>
          </a:p>
          <a:p>
            <a:pPr lvl="1">
              <a:lnSpc>
                <a:spcPct val="100000"/>
              </a:lnSpc>
              <a:spcBef>
                <a:spcPts val="0"/>
              </a:spcBef>
            </a:pPr>
            <a:r>
              <a:rPr lang="en-US" sz="1000" dirty="0"/>
              <a:t>Le pare-feu entre les couches </a:t>
            </a:r>
            <a:r>
              <a:rPr lang="en-US" sz="1000" dirty="0" err="1"/>
              <a:t>nécessiste</a:t>
            </a:r>
            <a:r>
              <a:rPr lang="en-US" sz="1000" dirty="0"/>
              <a:t> </a:t>
            </a:r>
            <a:r>
              <a:rPr lang="en-US" sz="1000" dirty="0" err="1"/>
              <a:t>une</a:t>
            </a:r>
            <a:r>
              <a:rPr lang="en-US" sz="1000" dirty="0"/>
              <a:t> </a:t>
            </a:r>
            <a:r>
              <a:rPr lang="en-US" sz="1000" dirty="0" err="1"/>
              <a:t>règle</a:t>
            </a:r>
            <a:r>
              <a:rPr lang="en-US" sz="1000" dirty="0"/>
              <a:t> pour </a:t>
            </a:r>
            <a:r>
              <a:rPr lang="en-US" sz="1000" dirty="0" err="1"/>
              <a:t>chaque</a:t>
            </a:r>
            <a:r>
              <a:rPr lang="en-US" sz="1000" dirty="0"/>
              <a:t> </a:t>
            </a:r>
            <a:r>
              <a:rPr lang="en-US" sz="1000" dirty="0" err="1"/>
              <a:t>serveur</a:t>
            </a:r>
            <a:r>
              <a:rPr lang="en-US" sz="1000" dirty="0"/>
              <a:t> </a:t>
            </a:r>
            <a:r>
              <a:rPr lang="en-US" sz="1000" dirty="0" err="1"/>
              <a:t>d’application</a:t>
            </a:r>
            <a:endParaRPr lang="en-US" sz="1000" dirty="0"/>
          </a:p>
        </p:txBody>
      </p:sp>
      <p:sp>
        <p:nvSpPr>
          <p:cNvPr id="10" name="Text Placeholder 3">
            <a:extLst>
              <a:ext uri="{FF2B5EF4-FFF2-40B4-BE49-F238E27FC236}">
                <a16:creationId xmlns:a16="http://schemas.microsoft.com/office/drawing/2014/main" id="{B6CDB868-5570-45DD-8919-8D03762CE045}"/>
              </a:ext>
            </a:extLst>
          </p:cNvPr>
          <p:cNvSpPr txBox="1">
            <a:spLocks/>
          </p:cNvSpPr>
          <p:nvPr/>
        </p:nvSpPr>
        <p:spPr>
          <a:xfrm>
            <a:off x="3397027" y="1159443"/>
            <a:ext cx="2729212"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sz="1400" b="1" dirty="0">
                <a:solidFill>
                  <a:srgbClr val="0E0E0E"/>
                </a:solidFill>
                <a:effectLst/>
                <a:latin typeface="Oracle Sans" panose="020B0503020204020204" pitchFamily="34" charset="0"/>
                <a:cs typeface="Oracle Sans" panose="020B0503020204020204" pitchFamily="34" charset="0"/>
              </a:rPr>
              <a:t>Cluster tiers sur serveurs dédiés</a:t>
            </a:r>
            <a:endParaRPr lang="fr-CH" sz="1400" dirty="0">
              <a:solidFill>
                <a:srgbClr val="0E0E0E"/>
              </a:solidFill>
              <a:effectLst/>
              <a:latin typeface="Oracle Sans" panose="020B0503020204020204" pitchFamily="34" charset="0"/>
              <a:cs typeface="Oracle Sans" panose="020B0503020204020204" pitchFamily="34" charset="0"/>
            </a:endParaRPr>
          </a:p>
          <a:p>
            <a:pPr>
              <a:lnSpc>
                <a:spcPct val="100000"/>
              </a:lnSpc>
              <a:spcBef>
                <a:spcPts val="0"/>
              </a:spcBef>
              <a:spcAft>
                <a:spcPts val="1200"/>
              </a:spcAft>
            </a:pPr>
            <a:r>
              <a:rPr lang="en-US" sz="1200" b="1" dirty="0" err="1">
                <a:latin typeface="Oracle Sans" panose="020B0503020204020204" pitchFamily="34" charset="0"/>
                <a:cs typeface="Oracle Sans" panose="020B0503020204020204" pitchFamily="34" charset="0"/>
              </a:rPr>
              <a:t>Avantages</a:t>
            </a:r>
            <a:r>
              <a:rPr lang="en-US" sz="1200" b="1" dirty="0">
                <a:latin typeface="Oracle Sans" panose="020B0503020204020204" pitchFamily="34" charset="0"/>
                <a:cs typeface="Oracle Sans" panose="020B0503020204020204" pitchFamily="34" charset="0"/>
              </a:rPr>
              <a:t> :</a:t>
            </a:r>
          </a:p>
          <a:p>
            <a:pPr>
              <a:lnSpc>
                <a:spcPct val="0"/>
              </a:lnSpc>
            </a:pPr>
            <a:r>
              <a:rPr lang="fr-CH" sz="1000" dirty="0">
                <a:solidFill>
                  <a:srgbClr val="0E0E0E"/>
                </a:solidFill>
                <a:effectLst/>
                <a:latin typeface="+mn-lt"/>
              </a:rPr>
              <a:t>     </a:t>
            </a:r>
            <a:r>
              <a:rPr lang="fr-CH" sz="1000" dirty="0">
                <a:solidFill>
                  <a:srgbClr val="0E0E0E"/>
                </a:solidFill>
                <a:effectLst/>
                <a:latin typeface="Oracle Sans" panose="020B0503020204020204" pitchFamily="34" charset="0"/>
                <a:cs typeface="Oracle Sans" panose="020B0503020204020204" pitchFamily="34" charset="0"/>
              </a:rPr>
              <a:t>- </a:t>
            </a:r>
            <a:r>
              <a:rPr lang="fr-CH" sz="1000" dirty="0">
                <a:solidFill>
                  <a:srgbClr val="0E0E0E"/>
                </a:solidFill>
                <a:effectLst/>
              </a:rPr>
              <a:t>Pas de point de défaillance unique</a:t>
            </a:r>
          </a:p>
          <a:p>
            <a:pPr>
              <a:lnSpc>
                <a:spcPct val="0"/>
              </a:lnSpc>
              <a:spcBef>
                <a:spcPts val="900"/>
              </a:spcBef>
            </a:pPr>
            <a:r>
              <a:rPr lang="fr-CH" sz="1000" dirty="0">
                <a:solidFill>
                  <a:srgbClr val="0E0E0E"/>
                </a:solidFill>
                <a:effectLst/>
              </a:rPr>
              <a:t>     - Configuration facile avec les pare-feu</a:t>
            </a:r>
          </a:p>
          <a:p>
            <a:pPr>
              <a:spcBef>
                <a:spcPts val="900"/>
              </a:spcBef>
            </a:pPr>
            <a:endParaRPr lang="fr-CH" sz="1000" dirty="0">
              <a:solidFill>
                <a:srgbClr val="0E0E0E"/>
              </a:solidFill>
              <a:effectLst/>
              <a:latin typeface="Oracle Sans" panose="020B0503020204020204" pitchFamily="34" charset="0"/>
              <a:cs typeface="Oracle Sans" panose="020B0503020204020204" pitchFamily="34" charset="0"/>
            </a:endParaRPr>
          </a:p>
          <a:p>
            <a:pPr>
              <a:lnSpc>
                <a:spcPct val="100000"/>
              </a:lnSpc>
              <a:spcBef>
                <a:spcPts val="0"/>
              </a:spcBef>
            </a:pPr>
            <a:r>
              <a:rPr lang="en-US" sz="1200" b="1" dirty="0" err="1">
                <a:latin typeface="Oracle Sans" panose="020B0503020204020204" pitchFamily="34" charset="0"/>
                <a:cs typeface="Oracle Sans" panose="020B0503020204020204" pitchFamily="34" charset="0"/>
              </a:rPr>
              <a:t>Inconvénients</a:t>
            </a:r>
            <a:r>
              <a:rPr lang="en-US" sz="1200" b="1" dirty="0">
                <a:latin typeface="Oracle Sans" panose="020B0503020204020204" pitchFamily="34" charset="0"/>
                <a:cs typeface="Oracle Sans" panose="020B0503020204020204" pitchFamily="34" charset="0"/>
              </a:rPr>
              <a:t>:</a:t>
            </a:r>
          </a:p>
          <a:p>
            <a:pPr>
              <a:lnSpc>
                <a:spcPct val="100000"/>
              </a:lnSpc>
              <a:spcBef>
                <a:spcPts val="0"/>
              </a:spcBef>
            </a:pPr>
            <a:endParaRPr lang="en-US" sz="1200" b="1" dirty="0">
              <a:latin typeface="Oracle Sans" panose="020B0503020204020204" pitchFamily="34" charset="0"/>
              <a:cs typeface="Oracle Sans" panose="020B0503020204020204" pitchFamily="34" charset="0"/>
            </a:endParaRPr>
          </a:p>
          <a:p>
            <a:pPr>
              <a:spcBef>
                <a:spcPts val="0"/>
              </a:spcBef>
            </a:pPr>
            <a:r>
              <a:rPr lang="fr-CH" sz="1000" dirty="0">
                <a:solidFill>
                  <a:srgbClr val="0E0E0E"/>
                </a:solidFill>
                <a:effectLst/>
              </a:rPr>
              <a:t>    - Logiciel tiers requis</a:t>
            </a:r>
          </a:p>
          <a:p>
            <a:pPr>
              <a:spcBef>
                <a:spcPts val="0"/>
              </a:spcBef>
            </a:pPr>
            <a:r>
              <a:rPr lang="fr-CH" sz="1000" dirty="0">
                <a:solidFill>
                  <a:srgbClr val="0E0E0E"/>
                </a:solidFill>
                <a:effectLst/>
              </a:rPr>
              <a:t>    - Nécessite un saut réseau                                                  </a:t>
            </a:r>
          </a:p>
          <a:p>
            <a:pPr>
              <a:spcBef>
                <a:spcPts val="0"/>
              </a:spcBef>
            </a:pPr>
            <a:r>
              <a:rPr lang="fr-CH" sz="1000" dirty="0">
                <a:solidFill>
                  <a:srgbClr val="0E0E0E"/>
                </a:solidFill>
              </a:rPr>
              <a:t>       </a:t>
            </a:r>
            <a:r>
              <a:rPr lang="fr-CH" sz="1000" dirty="0">
                <a:solidFill>
                  <a:srgbClr val="0E0E0E"/>
                </a:solidFill>
                <a:effectLst/>
              </a:rPr>
              <a:t>supplémentaire</a:t>
            </a:r>
          </a:p>
          <a:p>
            <a:endParaRPr lang="en-US" dirty="0"/>
          </a:p>
        </p:txBody>
      </p:sp>
      <p:sp>
        <p:nvSpPr>
          <p:cNvPr id="11" name="Text Placeholder 4">
            <a:extLst>
              <a:ext uri="{FF2B5EF4-FFF2-40B4-BE49-F238E27FC236}">
                <a16:creationId xmlns:a16="http://schemas.microsoft.com/office/drawing/2014/main" id="{D16A8EC1-DA5E-4FFF-B7E6-FF7A196AF0AA}"/>
              </a:ext>
            </a:extLst>
          </p:cNvPr>
          <p:cNvSpPr txBox="1">
            <a:spLocks/>
          </p:cNvSpPr>
          <p:nvPr/>
        </p:nvSpPr>
        <p:spPr>
          <a:xfrm>
            <a:off x="6158768" y="1159443"/>
            <a:ext cx="2520259" cy="3108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H" sz="1200" b="1" dirty="0">
                <a:solidFill>
                  <a:srgbClr val="0E0E0E"/>
                </a:solidFill>
                <a:effectLst/>
                <a:latin typeface="Oracle Sans" panose="020B0503020204020204" pitchFamily="34" charset="0"/>
                <a:cs typeface="Oracle Sans" panose="020B0503020204020204" pitchFamily="34" charset="0"/>
              </a:rPr>
              <a:t>Serveurs dédiés + connecteurs avec haute disponibilité intégrée</a:t>
            </a:r>
          </a:p>
          <a:p>
            <a:pPr>
              <a:lnSpc>
                <a:spcPct val="100000"/>
              </a:lnSpc>
              <a:spcBef>
                <a:spcPts val="0"/>
              </a:spcBef>
            </a:pPr>
            <a:r>
              <a:rPr lang="en-US" sz="1400" b="1" dirty="0">
                <a:latin typeface="Oracle Sans" panose="020B0503020204020204" pitchFamily="34" charset="0"/>
                <a:cs typeface="Oracle Sans" panose="020B0503020204020204" pitchFamily="34" charset="0"/>
              </a:rPr>
              <a:t> </a:t>
            </a:r>
            <a:r>
              <a:rPr lang="en-US" sz="1200" b="1" dirty="0" err="1">
                <a:latin typeface="Oracle Sans" panose="020B0503020204020204" pitchFamily="34" charset="0"/>
                <a:cs typeface="Oracle Sans" panose="020B0503020204020204" pitchFamily="34" charset="0"/>
              </a:rPr>
              <a:t>Avantages</a:t>
            </a:r>
            <a:r>
              <a:rPr lang="en-US" sz="1200" b="1" dirty="0">
                <a:latin typeface="Oracle Sans" panose="020B0503020204020204" pitchFamily="34" charset="0"/>
                <a:cs typeface="Oracle Sans" panose="020B0503020204020204" pitchFamily="34" charset="0"/>
              </a:rPr>
              <a:t> :</a:t>
            </a:r>
          </a:p>
          <a:p>
            <a:pPr>
              <a:lnSpc>
                <a:spcPct val="100000"/>
              </a:lnSpc>
              <a:spcBef>
                <a:spcPts val="0"/>
              </a:spcBef>
            </a:pPr>
            <a:endParaRPr lang="en-US" sz="1200" b="1" dirty="0">
              <a:latin typeface="Oracle Sans" panose="020B0503020204020204" pitchFamily="34" charset="0"/>
              <a:cs typeface="Oracle Sans" panose="020B0503020204020204" pitchFamily="34" charset="0"/>
            </a:endParaRPr>
          </a:p>
          <a:p>
            <a:pPr>
              <a:lnSpc>
                <a:spcPct val="0"/>
              </a:lnSpc>
            </a:pPr>
            <a:r>
              <a:rPr lang="en-US" sz="1000" b="1" dirty="0">
                <a:latin typeface="Oracle Sans" panose="020B0503020204020204" pitchFamily="34" charset="0"/>
                <a:cs typeface="Oracle Sans" panose="020B0503020204020204" pitchFamily="34" charset="0"/>
              </a:rPr>
              <a:t>     - </a:t>
            </a:r>
            <a:r>
              <a:rPr lang="fr-CH" sz="1000" dirty="0">
                <a:solidFill>
                  <a:srgbClr val="0E0E0E"/>
                </a:solidFill>
                <a:effectLst/>
              </a:rPr>
              <a:t>Pas besoin de logiciel tiers ni   </a:t>
            </a:r>
          </a:p>
          <a:p>
            <a:pPr>
              <a:lnSpc>
                <a:spcPct val="0"/>
              </a:lnSpc>
            </a:pPr>
            <a:r>
              <a:rPr lang="fr-CH" sz="1000" dirty="0">
                <a:solidFill>
                  <a:srgbClr val="0E0E0E"/>
                </a:solidFill>
              </a:rPr>
              <a:t>       </a:t>
            </a:r>
            <a:r>
              <a:rPr lang="fr-CH" sz="1000" dirty="0">
                <a:solidFill>
                  <a:srgbClr val="0E0E0E"/>
                </a:solidFill>
                <a:effectLst/>
              </a:rPr>
              <a:t>d’adresse IP virtuelle (VIP)</a:t>
            </a:r>
          </a:p>
          <a:p>
            <a:endParaRPr lang="fr-CH" sz="1000" dirty="0">
              <a:solidFill>
                <a:srgbClr val="0E0E0E"/>
              </a:solidFill>
              <a:effectLst/>
            </a:endParaRPr>
          </a:p>
          <a:p>
            <a:pPr>
              <a:lnSpc>
                <a:spcPct val="100000"/>
              </a:lnSpc>
              <a:spcBef>
                <a:spcPts val="0"/>
              </a:spcBef>
            </a:pPr>
            <a:r>
              <a:rPr lang="en-US" sz="1200" b="1" dirty="0" err="1">
                <a:latin typeface="Oracle Sans" panose="020B0503020204020204" pitchFamily="34" charset="0"/>
                <a:cs typeface="Oracle Sans" panose="020B0503020204020204" pitchFamily="34" charset="0"/>
              </a:rPr>
              <a:t>Inconvénients</a:t>
            </a:r>
            <a:r>
              <a:rPr lang="en-US" sz="1200" b="1" dirty="0">
                <a:latin typeface="Oracle Sans" panose="020B0503020204020204" pitchFamily="34" charset="0"/>
                <a:cs typeface="Oracle Sans" panose="020B0503020204020204" pitchFamily="34" charset="0"/>
              </a:rPr>
              <a:t>:</a:t>
            </a:r>
          </a:p>
          <a:p>
            <a:pPr>
              <a:lnSpc>
                <a:spcPct val="100000"/>
              </a:lnSpc>
              <a:spcBef>
                <a:spcPts val="0"/>
              </a:spcBef>
            </a:pPr>
            <a:endParaRPr lang="en-US" sz="1200" b="1" dirty="0">
              <a:latin typeface="Oracle Sans" panose="020B0503020204020204" pitchFamily="34" charset="0"/>
              <a:cs typeface="Oracle Sans" panose="020B0503020204020204" pitchFamily="34" charset="0"/>
            </a:endParaRPr>
          </a:p>
          <a:p>
            <a:pPr>
              <a:lnSpc>
                <a:spcPct val="0"/>
              </a:lnSpc>
            </a:pPr>
            <a:r>
              <a:rPr lang="fr-CH" sz="1000" dirty="0">
                <a:solidFill>
                  <a:srgbClr val="0E0E0E"/>
                </a:solidFill>
                <a:effectLst/>
              </a:rPr>
              <a:t>     - Tous les connecteurs n’ont pas de</a:t>
            </a:r>
          </a:p>
          <a:p>
            <a:pPr>
              <a:lnSpc>
                <a:spcPct val="0"/>
              </a:lnSpc>
            </a:pPr>
            <a:r>
              <a:rPr lang="fr-CH" sz="1000" dirty="0">
                <a:solidFill>
                  <a:srgbClr val="0E0E0E"/>
                </a:solidFill>
                <a:effectLst/>
              </a:rPr>
              <a:t>        capacités de haute disponibilité . </a:t>
            </a:r>
          </a:p>
          <a:p>
            <a:pPr>
              <a:lnSpc>
                <a:spcPct val="50000"/>
              </a:lnSpc>
              <a:spcBef>
                <a:spcPts val="0"/>
              </a:spcBef>
            </a:pPr>
            <a:endParaRPr lang="fr-CH" sz="1000" dirty="0">
              <a:solidFill>
                <a:srgbClr val="0E0E0E"/>
              </a:solidFill>
              <a:effectLst/>
            </a:endParaRPr>
          </a:p>
          <a:p>
            <a:pPr>
              <a:spcBef>
                <a:spcPts val="0"/>
              </a:spcBef>
            </a:pPr>
            <a:r>
              <a:rPr lang="en-US" sz="1400" dirty="0"/>
              <a:t>    - </a:t>
            </a:r>
            <a:r>
              <a:rPr lang="fr-CH" sz="1000" dirty="0">
                <a:solidFill>
                  <a:srgbClr val="0E0E0E"/>
                </a:solidFill>
                <a:effectLst/>
              </a:rPr>
              <a:t>Nécessite un saut réseau</a:t>
            </a:r>
          </a:p>
          <a:p>
            <a:pPr>
              <a:spcBef>
                <a:spcPts val="0"/>
              </a:spcBef>
            </a:pPr>
            <a:r>
              <a:rPr lang="fr-CH" sz="1000" dirty="0">
                <a:solidFill>
                  <a:srgbClr val="0E0E0E"/>
                </a:solidFill>
              </a:rPr>
              <a:t>         </a:t>
            </a:r>
            <a:r>
              <a:rPr lang="fr-CH" sz="1000" dirty="0">
                <a:solidFill>
                  <a:srgbClr val="0E0E0E"/>
                </a:solidFill>
                <a:effectLst/>
              </a:rPr>
              <a:t>supplémentaire</a:t>
            </a:r>
          </a:p>
          <a:p>
            <a:endParaRPr lang="en-US" sz="1400" dirty="0"/>
          </a:p>
        </p:txBody>
      </p:sp>
      <p:sp>
        <p:nvSpPr>
          <p:cNvPr id="13" name="Text Placeholder 4">
            <a:extLst>
              <a:ext uri="{FF2B5EF4-FFF2-40B4-BE49-F238E27FC236}">
                <a16:creationId xmlns:a16="http://schemas.microsoft.com/office/drawing/2014/main" id="{6004969A-0691-4DCD-A719-A9D238D51D0F}"/>
              </a:ext>
            </a:extLst>
          </p:cNvPr>
          <p:cNvSpPr txBox="1">
            <a:spLocks/>
          </p:cNvSpPr>
          <p:nvPr/>
        </p:nvSpPr>
        <p:spPr>
          <a:xfrm>
            <a:off x="8632640" y="2289173"/>
            <a:ext cx="2374116" cy="3108325"/>
          </a:xfrm>
          <a:prstGeom prst="rect">
            <a:avLst/>
          </a:prstGeom>
        </p:spPr>
        <p:txBody>
          <a:bodyPr vert="horz" lIns="91440" tIns="45720" rIns="91440" bIns="45720" rtlCol="0">
            <a:noAutofit/>
          </a:bodyPr>
          <a:lstStyle>
            <a:lvl1pPr marL="282575" indent="-282575" algn="l" defTabSz="914400" rtl="0" eaLnBrk="1" latinLnBrk="0" hangingPunct="1">
              <a:lnSpc>
                <a:spcPct val="100000"/>
              </a:lnSpc>
              <a:spcBef>
                <a:spcPts val="1000"/>
              </a:spcBef>
              <a:buFont typeface="Wingdings" pitchFamily="2" charset="2"/>
              <a:buChar char="§"/>
              <a:defRPr sz="1800" b="1" i="0" kern="1200">
                <a:solidFill>
                  <a:schemeClr val="tx1"/>
                </a:solidFill>
                <a:latin typeface="Oracle Sans" panose="020B0503020204020204" pitchFamily="34" charset="0"/>
                <a:ea typeface="+mn-ea"/>
                <a:cs typeface="Oracle Sans" panose="020B0503020204020204" pitchFamily="34" charset="0"/>
              </a:defRPr>
            </a:lvl1pPr>
            <a:lvl2pPr marL="685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Text Placeholder 4">
            <a:extLst>
              <a:ext uri="{FF2B5EF4-FFF2-40B4-BE49-F238E27FC236}">
                <a16:creationId xmlns:a16="http://schemas.microsoft.com/office/drawing/2014/main" id="{639BD790-A511-44A5-A484-FECC75F70A28}"/>
              </a:ext>
            </a:extLst>
          </p:cNvPr>
          <p:cNvSpPr txBox="1">
            <a:spLocks/>
          </p:cNvSpPr>
          <p:nvPr/>
        </p:nvSpPr>
        <p:spPr>
          <a:xfrm>
            <a:off x="8854108" y="1159443"/>
            <a:ext cx="2473869" cy="3108325"/>
          </a:xfrm>
          <a:prstGeom prst="rect">
            <a:avLst/>
          </a:prstGeom>
        </p:spPr>
        <p:txBody>
          <a:bodyPr vert="horz" lIns="91440" tIns="45720" rIns="91440" bIns="45720" rtlCol="0">
            <a:noAutofit/>
          </a:bodyPr>
          <a:lstStyle>
            <a:lvl1pPr marL="282575" indent="-282575" algn="l" defTabSz="914400" rtl="0" eaLnBrk="1" latinLnBrk="0" hangingPunct="1">
              <a:lnSpc>
                <a:spcPct val="100000"/>
              </a:lnSpc>
              <a:spcBef>
                <a:spcPts val="1000"/>
              </a:spcBef>
              <a:buFont typeface="Wingdings" pitchFamily="2" charset="2"/>
              <a:buChar char="§"/>
              <a:defRPr sz="1800" b="1" i="0" kern="1200">
                <a:solidFill>
                  <a:schemeClr val="tx1"/>
                </a:solidFill>
                <a:latin typeface="Oracle Sans" panose="020B0503020204020204" pitchFamily="34" charset="0"/>
                <a:ea typeface="+mn-ea"/>
                <a:cs typeface="Oracle Sans" panose="020B0503020204020204" pitchFamily="34" charset="0"/>
              </a:defRPr>
            </a:lvl1pPr>
            <a:lvl2pPr marL="685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10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None/>
            </a:pPr>
            <a:r>
              <a:rPr lang="en-US" sz="1400" dirty="0"/>
              <a:t>DNS/SRV</a:t>
            </a:r>
          </a:p>
          <a:p>
            <a:pPr marL="0" indent="0">
              <a:spcBef>
                <a:spcPts val="0"/>
              </a:spcBef>
              <a:spcAft>
                <a:spcPts val="1200"/>
              </a:spcAft>
              <a:buNone/>
            </a:pPr>
            <a:r>
              <a:rPr lang="en-US" sz="1200" b="1" dirty="0">
                <a:latin typeface="Oracle Sans" panose="020B0503020204020204" pitchFamily="34" charset="0"/>
                <a:cs typeface="Oracle Sans" panose="020B0503020204020204" pitchFamily="34" charset="0"/>
              </a:rPr>
              <a:t> </a:t>
            </a:r>
            <a:r>
              <a:rPr lang="en-US" sz="1200" b="1" dirty="0" err="1">
                <a:latin typeface="Oracle Sans" panose="020B0503020204020204" pitchFamily="34" charset="0"/>
                <a:cs typeface="Oracle Sans" panose="020B0503020204020204" pitchFamily="34" charset="0"/>
              </a:rPr>
              <a:t>Avantages</a:t>
            </a:r>
            <a:r>
              <a:rPr lang="en-US" sz="1200" b="1" dirty="0">
                <a:latin typeface="Oracle Sans" panose="020B0503020204020204" pitchFamily="34" charset="0"/>
                <a:cs typeface="Oracle Sans" panose="020B0503020204020204" pitchFamily="34" charset="0"/>
              </a:rPr>
              <a:t> :</a:t>
            </a:r>
          </a:p>
          <a:p>
            <a:pPr marL="0" indent="0">
              <a:spcBef>
                <a:spcPts val="0"/>
              </a:spcBef>
              <a:buNone/>
            </a:pPr>
            <a:r>
              <a:rPr lang="fr-CH" sz="1000" b="0" dirty="0">
                <a:solidFill>
                  <a:srgbClr val="0E0E0E"/>
                </a:solidFill>
                <a:effectLst/>
                <a:latin typeface="Oracle Sans Light" panose="020B0403020204020204" pitchFamily="34" charset="0"/>
                <a:cs typeface="Oracle Sans Light" panose="020B0403020204020204" pitchFamily="34" charset="0"/>
              </a:rPr>
              <a:t>      - Un seul domaine DNS peut pointer</a:t>
            </a:r>
          </a:p>
          <a:p>
            <a:pPr marL="0" indent="0">
              <a:spcBef>
                <a:spcPts val="0"/>
              </a:spcBef>
              <a:buNone/>
            </a:pPr>
            <a:r>
              <a:rPr lang="fr-CH" sz="1000" b="0" dirty="0">
                <a:solidFill>
                  <a:srgbClr val="0E0E0E"/>
                </a:solidFill>
                <a:effectLst/>
                <a:latin typeface="Oracle Sans Light" panose="020B0403020204020204" pitchFamily="34" charset="0"/>
                <a:cs typeface="Oracle Sans Light" panose="020B0403020204020204" pitchFamily="34" charset="0"/>
              </a:rPr>
              <a:t>         vers plusieurs cibles (serveurs)</a:t>
            </a:r>
          </a:p>
          <a:p>
            <a:pPr marL="0" indent="0">
              <a:spcBef>
                <a:spcPts val="0"/>
              </a:spcBef>
              <a:spcAft>
                <a:spcPts val="1200"/>
              </a:spcAft>
              <a:buNone/>
            </a:pPr>
            <a:endParaRPr lang="en-US" sz="1400" dirty="0"/>
          </a:p>
          <a:p>
            <a:pPr marL="0" indent="0">
              <a:spcBef>
                <a:spcPts val="0"/>
              </a:spcBef>
              <a:spcAft>
                <a:spcPts val="1200"/>
              </a:spcAft>
              <a:buNone/>
            </a:pPr>
            <a:r>
              <a:rPr lang="en-US" sz="1200" b="1" dirty="0" err="1">
                <a:latin typeface="Oracle Sans" panose="020B0503020204020204" pitchFamily="34" charset="0"/>
                <a:cs typeface="Oracle Sans" panose="020B0503020204020204" pitchFamily="34" charset="0"/>
              </a:rPr>
              <a:t>Inconvénients</a:t>
            </a:r>
            <a:r>
              <a:rPr lang="en-US" sz="1200" b="1" dirty="0">
                <a:latin typeface="Oracle Sans" panose="020B0503020204020204" pitchFamily="34" charset="0"/>
                <a:cs typeface="Oracle Sans" panose="020B0503020204020204" pitchFamily="34" charset="0"/>
              </a:rPr>
              <a:t>:</a:t>
            </a:r>
          </a:p>
          <a:p>
            <a:pPr marL="0" indent="0">
              <a:spcBef>
                <a:spcPts val="0"/>
              </a:spcBef>
              <a:buNone/>
            </a:pPr>
            <a:r>
              <a:rPr lang="en-US" sz="1200" dirty="0">
                <a:solidFill>
                  <a:srgbClr val="0E0E0E"/>
                </a:solidFill>
                <a:effectLst/>
              </a:rPr>
              <a:t>      </a:t>
            </a:r>
            <a:r>
              <a:rPr lang="en-US" sz="1000" b="0" dirty="0">
                <a:solidFill>
                  <a:srgbClr val="0E0E0E"/>
                </a:solidFill>
              </a:rPr>
              <a:t> - </a:t>
            </a:r>
            <a:r>
              <a:rPr lang="fr-CH" sz="1000" b="0" dirty="0">
                <a:solidFill>
                  <a:srgbClr val="0E0E0E"/>
                </a:solidFill>
                <a:effectLst/>
                <a:latin typeface="Oracle Sans Light" panose="020B0403020204020204" pitchFamily="34" charset="0"/>
                <a:cs typeface="Oracle Sans Light" panose="020B0403020204020204" pitchFamily="34" charset="0"/>
              </a:rPr>
              <a:t>Nécessite un logiciel tiers</a:t>
            </a:r>
            <a:endParaRPr lang="en-US" sz="1400" b="0" dirty="0">
              <a:solidFill>
                <a:srgbClr val="0E0E0E"/>
              </a:solidFill>
              <a:effectLst/>
              <a:latin typeface="Oracle Sans Light" panose="020B0403020204020204" pitchFamily="34" charset="0"/>
              <a:cs typeface="Oracle Sans Light" panose="020B0403020204020204" pitchFamily="34" charset="0"/>
            </a:endParaRPr>
          </a:p>
          <a:p>
            <a:pPr marL="0" indent="0">
              <a:spcBef>
                <a:spcPts val="0"/>
              </a:spcBef>
              <a:buNone/>
            </a:pPr>
            <a:r>
              <a:rPr lang="fr-CH" sz="1000" b="0" dirty="0">
                <a:solidFill>
                  <a:srgbClr val="0E0E0E"/>
                </a:solidFill>
                <a:effectLst/>
                <a:latin typeface="Oracle Sans Light" panose="020B0403020204020204" pitchFamily="34" charset="0"/>
                <a:cs typeface="Oracle Sans Light" panose="020B0403020204020204" pitchFamily="34" charset="0"/>
              </a:rPr>
              <a:t>        - Nécessite des connecteurs qui le </a:t>
            </a:r>
          </a:p>
          <a:p>
            <a:pPr marL="0" indent="0">
              <a:spcBef>
                <a:spcPts val="0"/>
              </a:spcBef>
              <a:buNone/>
            </a:pPr>
            <a:r>
              <a:rPr lang="fr-CH" sz="1000" b="0" dirty="0">
                <a:solidFill>
                  <a:srgbClr val="0E0E0E"/>
                </a:solidFill>
                <a:latin typeface="Oracle Sans Light" panose="020B0403020204020204" pitchFamily="34" charset="0"/>
                <a:cs typeface="Oracle Sans Light" panose="020B0403020204020204" pitchFamily="34" charset="0"/>
              </a:rPr>
              <a:t>           </a:t>
            </a:r>
            <a:r>
              <a:rPr lang="fr-CH" sz="1000" b="0" dirty="0">
                <a:solidFill>
                  <a:srgbClr val="0E0E0E"/>
                </a:solidFill>
                <a:effectLst/>
                <a:latin typeface="Oracle Sans Light" panose="020B0403020204020204" pitchFamily="34" charset="0"/>
                <a:cs typeface="Oracle Sans Light" panose="020B0403020204020204" pitchFamily="34" charset="0"/>
              </a:rPr>
              <a:t>supportent</a:t>
            </a:r>
          </a:p>
          <a:p>
            <a:pPr marL="0" indent="0">
              <a:spcBef>
                <a:spcPts val="0"/>
              </a:spcBef>
              <a:spcAft>
                <a:spcPts val="1200"/>
              </a:spcAft>
              <a:buNone/>
            </a:pPr>
            <a:endParaRPr lang="fr-CH" sz="1000" b="0" dirty="0">
              <a:solidFill>
                <a:srgbClr val="0E0E0E"/>
              </a:solidFill>
              <a:effectLst/>
              <a:latin typeface="Oracle Sans Light" panose="020B0403020204020204" pitchFamily="34" charset="0"/>
              <a:cs typeface="Oracle Sans Light" panose="020B0403020204020204" pitchFamily="34" charset="0"/>
            </a:endParaRPr>
          </a:p>
        </p:txBody>
      </p:sp>
      <p:sp>
        <p:nvSpPr>
          <p:cNvPr id="15" name="Rounded Rectangle 22">
            <a:extLst>
              <a:ext uri="{FF2B5EF4-FFF2-40B4-BE49-F238E27FC236}">
                <a16:creationId xmlns:a16="http://schemas.microsoft.com/office/drawing/2014/main" id="{780DA3D1-6C2A-4CDA-B0E8-89E967748B5C}"/>
              </a:ext>
            </a:extLst>
          </p:cNvPr>
          <p:cNvSpPr/>
          <p:nvPr/>
        </p:nvSpPr>
        <p:spPr>
          <a:xfrm>
            <a:off x="1510195" y="451821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16" name="Rounded Rectangle 22">
            <a:extLst>
              <a:ext uri="{FF2B5EF4-FFF2-40B4-BE49-F238E27FC236}">
                <a16:creationId xmlns:a16="http://schemas.microsoft.com/office/drawing/2014/main" id="{22D25B50-3C6E-4EBC-836D-9BAA983D7477}"/>
              </a:ext>
            </a:extLst>
          </p:cNvPr>
          <p:cNvSpPr/>
          <p:nvPr/>
        </p:nvSpPr>
        <p:spPr>
          <a:xfrm>
            <a:off x="1510195" y="4891736"/>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pic>
        <p:nvPicPr>
          <p:cNvPr id="17" name="Picture 25" descr="ic-BigServer-gray.png">
            <a:extLst>
              <a:ext uri="{FF2B5EF4-FFF2-40B4-BE49-F238E27FC236}">
                <a16:creationId xmlns:a16="http://schemas.microsoft.com/office/drawing/2014/main" id="{2D87C70C-5A15-434C-A1A2-BDE5077BDD9D}"/>
              </a:ext>
            </a:extLst>
          </p:cNvPr>
          <p:cNvPicPr>
            <a:picLocks noChangeAspect="1"/>
          </p:cNvPicPr>
          <p:nvPr/>
        </p:nvPicPr>
        <p:blipFill>
          <a:blip r:embed="rId3" cstate="print"/>
          <a:srcRect/>
          <a:stretch>
            <a:fillRect/>
          </a:stretch>
        </p:blipFill>
        <p:spPr bwMode="auto">
          <a:xfrm>
            <a:off x="3807319" y="3761332"/>
            <a:ext cx="1209696" cy="1020793"/>
          </a:xfrm>
          <a:prstGeom prst="rect">
            <a:avLst/>
          </a:prstGeom>
          <a:noFill/>
          <a:ln w="9525">
            <a:noFill/>
            <a:miter lim="800000"/>
            <a:headEnd/>
            <a:tailEnd/>
          </a:ln>
        </p:spPr>
      </p:pic>
      <p:sp>
        <p:nvSpPr>
          <p:cNvPr id="18" name="Rounded Rectangle 22">
            <a:extLst>
              <a:ext uri="{FF2B5EF4-FFF2-40B4-BE49-F238E27FC236}">
                <a16:creationId xmlns:a16="http://schemas.microsoft.com/office/drawing/2014/main" id="{2910197E-C715-4023-BD57-6D540B390356}"/>
              </a:ext>
            </a:extLst>
          </p:cNvPr>
          <p:cNvSpPr/>
          <p:nvPr/>
        </p:nvSpPr>
        <p:spPr>
          <a:xfrm>
            <a:off x="4194226" y="423705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19" name="Picture 25" descr="ic-BigServer-gray.png">
            <a:extLst>
              <a:ext uri="{FF2B5EF4-FFF2-40B4-BE49-F238E27FC236}">
                <a16:creationId xmlns:a16="http://schemas.microsoft.com/office/drawing/2014/main" id="{9EA6EEE2-C6A9-40CA-BA20-DAA3D1B58CFE}"/>
              </a:ext>
            </a:extLst>
          </p:cNvPr>
          <p:cNvPicPr>
            <a:picLocks noChangeAspect="1"/>
          </p:cNvPicPr>
          <p:nvPr/>
        </p:nvPicPr>
        <p:blipFill>
          <a:blip r:embed="rId3" cstate="print"/>
          <a:srcRect/>
          <a:stretch>
            <a:fillRect/>
          </a:stretch>
        </p:blipFill>
        <p:spPr bwMode="auto">
          <a:xfrm>
            <a:off x="4877362" y="3759945"/>
            <a:ext cx="1209696" cy="1020793"/>
          </a:xfrm>
          <a:prstGeom prst="rect">
            <a:avLst/>
          </a:prstGeom>
          <a:noFill/>
          <a:ln w="9525">
            <a:noFill/>
            <a:miter lim="800000"/>
            <a:headEnd/>
            <a:tailEnd/>
          </a:ln>
        </p:spPr>
      </p:pic>
      <p:sp>
        <p:nvSpPr>
          <p:cNvPr id="20" name="Rounded Rectangle 22">
            <a:extLst>
              <a:ext uri="{FF2B5EF4-FFF2-40B4-BE49-F238E27FC236}">
                <a16:creationId xmlns:a16="http://schemas.microsoft.com/office/drawing/2014/main" id="{B4B40590-975E-4EEB-A5D6-09735B8C4670}"/>
              </a:ext>
            </a:extLst>
          </p:cNvPr>
          <p:cNvSpPr/>
          <p:nvPr/>
        </p:nvSpPr>
        <p:spPr>
          <a:xfrm>
            <a:off x="5264269" y="423567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1" name="Picture 25" descr="ic-BigServer-gray.png">
            <a:extLst>
              <a:ext uri="{FF2B5EF4-FFF2-40B4-BE49-F238E27FC236}">
                <a16:creationId xmlns:a16="http://schemas.microsoft.com/office/drawing/2014/main" id="{910A0AC5-65E8-4348-8891-7CC3546D65DB}"/>
              </a:ext>
            </a:extLst>
          </p:cNvPr>
          <p:cNvPicPr>
            <a:picLocks noChangeAspect="1"/>
          </p:cNvPicPr>
          <p:nvPr/>
        </p:nvPicPr>
        <p:blipFill>
          <a:blip r:embed="rId3" cstate="print"/>
          <a:srcRect/>
          <a:stretch>
            <a:fillRect/>
          </a:stretch>
        </p:blipFill>
        <p:spPr bwMode="auto">
          <a:xfrm>
            <a:off x="3831974" y="4704096"/>
            <a:ext cx="1209696" cy="1020793"/>
          </a:xfrm>
          <a:prstGeom prst="rect">
            <a:avLst/>
          </a:prstGeom>
          <a:noFill/>
          <a:ln w="9525">
            <a:noFill/>
            <a:miter lim="800000"/>
            <a:headEnd/>
            <a:tailEnd/>
          </a:ln>
        </p:spPr>
      </p:pic>
      <p:pic>
        <p:nvPicPr>
          <p:cNvPr id="22" name="Picture 25" descr="ic-BigServer-gray.png">
            <a:extLst>
              <a:ext uri="{FF2B5EF4-FFF2-40B4-BE49-F238E27FC236}">
                <a16:creationId xmlns:a16="http://schemas.microsoft.com/office/drawing/2014/main" id="{9EEFAB93-A203-441A-95D4-A9498FE8DD9F}"/>
              </a:ext>
            </a:extLst>
          </p:cNvPr>
          <p:cNvPicPr>
            <a:picLocks noChangeAspect="1"/>
          </p:cNvPicPr>
          <p:nvPr/>
        </p:nvPicPr>
        <p:blipFill>
          <a:blip r:embed="rId3" cstate="print"/>
          <a:srcRect/>
          <a:stretch>
            <a:fillRect/>
          </a:stretch>
        </p:blipFill>
        <p:spPr bwMode="auto">
          <a:xfrm>
            <a:off x="4861928" y="4702709"/>
            <a:ext cx="1209696" cy="1020793"/>
          </a:xfrm>
          <a:prstGeom prst="rect">
            <a:avLst/>
          </a:prstGeom>
          <a:noFill/>
          <a:ln w="9525">
            <a:noFill/>
            <a:miter lim="800000"/>
            <a:headEnd/>
            <a:tailEnd/>
          </a:ln>
        </p:spPr>
      </p:pic>
      <p:sp>
        <p:nvSpPr>
          <p:cNvPr id="23" name="Oval 22">
            <a:extLst>
              <a:ext uri="{FF2B5EF4-FFF2-40B4-BE49-F238E27FC236}">
                <a16:creationId xmlns:a16="http://schemas.microsoft.com/office/drawing/2014/main" id="{9554039B-3B8F-41CE-BAA0-991DBA13D8F6}"/>
              </a:ext>
            </a:extLst>
          </p:cNvPr>
          <p:cNvSpPr/>
          <p:nvPr/>
        </p:nvSpPr>
        <p:spPr>
          <a:xfrm>
            <a:off x="4278353" y="4853144"/>
            <a:ext cx="1278294" cy="81818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it-IT" sz="1000" dirty="0"/>
              <a:t>3rd party HA </a:t>
            </a:r>
            <a:r>
              <a:rPr lang="it-IT" sz="1000" dirty="0" err="1"/>
              <a:t>sw</a:t>
            </a:r>
            <a:r>
              <a:rPr lang="it-IT" sz="1000" dirty="0"/>
              <a:t> + VIP</a:t>
            </a:r>
            <a:endParaRPr lang="en-US" sz="1000" dirty="0"/>
          </a:p>
        </p:txBody>
      </p:sp>
      <p:sp>
        <p:nvSpPr>
          <p:cNvPr id="24" name="Rounded Rectangle 22">
            <a:extLst>
              <a:ext uri="{FF2B5EF4-FFF2-40B4-BE49-F238E27FC236}">
                <a16:creationId xmlns:a16="http://schemas.microsoft.com/office/drawing/2014/main" id="{6CEF9568-5088-42BB-B248-59C3279891D2}"/>
              </a:ext>
            </a:extLst>
          </p:cNvPr>
          <p:cNvSpPr/>
          <p:nvPr/>
        </p:nvSpPr>
        <p:spPr>
          <a:xfrm>
            <a:off x="4674903" y="5357539"/>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pic>
        <p:nvPicPr>
          <p:cNvPr id="25" name="Picture 24" descr="ic-BigServer-gray.png">
            <a:extLst>
              <a:ext uri="{FF2B5EF4-FFF2-40B4-BE49-F238E27FC236}">
                <a16:creationId xmlns:a16="http://schemas.microsoft.com/office/drawing/2014/main" id="{5916CBA7-10F7-4377-B3B5-00BD271F2DEE}"/>
              </a:ext>
            </a:extLst>
          </p:cNvPr>
          <p:cNvPicPr>
            <a:picLocks noChangeAspect="1"/>
          </p:cNvPicPr>
          <p:nvPr/>
        </p:nvPicPr>
        <p:blipFill>
          <a:blip r:embed="rId3" cstate="print"/>
          <a:srcRect/>
          <a:stretch>
            <a:fillRect/>
          </a:stretch>
        </p:blipFill>
        <p:spPr bwMode="auto">
          <a:xfrm>
            <a:off x="6252279" y="3590534"/>
            <a:ext cx="1400282" cy="1165632"/>
          </a:xfrm>
          <a:prstGeom prst="rect">
            <a:avLst/>
          </a:prstGeom>
          <a:noFill/>
          <a:ln w="9525">
            <a:noFill/>
            <a:miter lim="800000"/>
            <a:headEnd/>
            <a:tailEnd/>
          </a:ln>
        </p:spPr>
      </p:pic>
      <p:sp>
        <p:nvSpPr>
          <p:cNvPr id="26" name="Rounded Rectangle 22">
            <a:extLst>
              <a:ext uri="{FF2B5EF4-FFF2-40B4-BE49-F238E27FC236}">
                <a16:creationId xmlns:a16="http://schemas.microsoft.com/office/drawing/2014/main" id="{CF4A06C9-299F-4B98-AA13-2C067D5EB76F}"/>
              </a:ext>
            </a:extLst>
          </p:cNvPr>
          <p:cNvSpPr/>
          <p:nvPr/>
        </p:nvSpPr>
        <p:spPr>
          <a:xfrm>
            <a:off x="6740091" y="3957675"/>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27" name="Picture 25" descr="ic-BigServer-gray.png">
            <a:extLst>
              <a:ext uri="{FF2B5EF4-FFF2-40B4-BE49-F238E27FC236}">
                <a16:creationId xmlns:a16="http://schemas.microsoft.com/office/drawing/2014/main" id="{50E5FBF8-2ED3-4534-977E-A3EC7DE62002}"/>
              </a:ext>
            </a:extLst>
          </p:cNvPr>
          <p:cNvPicPr>
            <a:picLocks noChangeAspect="1"/>
          </p:cNvPicPr>
          <p:nvPr/>
        </p:nvPicPr>
        <p:blipFill>
          <a:blip r:embed="rId3" cstate="print"/>
          <a:srcRect/>
          <a:stretch>
            <a:fillRect/>
          </a:stretch>
        </p:blipFill>
        <p:spPr bwMode="auto">
          <a:xfrm>
            <a:off x="6388277" y="4516356"/>
            <a:ext cx="1209696" cy="1020793"/>
          </a:xfrm>
          <a:prstGeom prst="rect">
            <a:avLst/>
          </a:prstGeom>
          <a:noFill/>
          <a:ln w="9525">
            <a:noFill/>
            <a:miter lim="800000"/>
            <a:headEnd/>
            <a:tailEnd/>
          </a:ln>
        </p:spPr>
      </p:pic>
      <p:pic>
        <p:nvPicPr>
          <p:cNvPr id="28" name="Picture 25" descr="ic-BigServer-gray.png">
            <a:extLst>
              <a:ext uri="{FF2B5EF4-FFF2-40B4-BE49-F238E27FC236}">
                <a16:creationId xmlns:a16="http://schemas.microsoft.com/office/drawing/2014/main" id="{8FAA3FBB-CD7C-483A-8B53-1BCF9612F15D}"/>
              </a:ext>
            </a:extLst>
          </p:cNvPr>
          <p:cNvPicPr>
            <a:picLocks noChangeAspect="1"/>
          </p:cNvPicPr>
          <p:nvPr/>
        </p:nvPicPr>
        <p:blipFill>
          <a:blip r:embed="rId3" cstate="print"/>
          <a:srcRect/>
          <a:stretch>
            <a:fillRect/>
          </a:stretch>
        </p:blipFill>
        <p:spPr bwMode="auto">
          <a:xfrm>
            <a:off x="7418231" y="4514969"/>
            <a:ext cx="1209696" cy="1020793"/>
          </a:xfrm>
          <a:prstGeom prst="rect">
            <a:avLst/>
          </a:prstGeom>
          <a:noFill/>
          <a:ln w="9525">
            <a:noFill/>
            <a:miter lim="800000"/>
            <a:headEnd/>
            <a:tailEnd/>
          </a:ln>
        </p:spPr>
      </p:pic>
      <p:sp>
        <p:nvSpPr>
          <p:cNvPr id="29" name="Rounded Rectangle 22">
            <a:extLst>
              <a:ext uri="{FF2B5EF4-FFF2-40B4-BE49-F238E27FC236}">
                <a16:creationId xmlns:a16="http://schemas.microsoft.com/office/drawing/2014/main" id="{90A0D5B1-C7F8-4493-94F8-F37668E7F803}"/>
              </a:ext>
            </a:extLst>
          </p:cNvPr>
          <p:cNvSpPr/>
          <p:nvPr/>
        </p:nvSpPr>
        <p:spPr>
          <a:xfrm>
            <a:off x="6773317" y="4960522"/>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30" name="Rounded Rectangle 22">
            <a:extLst>
              <a:ext uri="{FF2B5EF4-FFF2-40B4-BE49-F238E27FC236}">
                <a16:creationId xmlns:a16="http://schemas.microsoft.com/office/drawing/2014/main" id="{DA75471D-3EC6-4687-92BB-8A9B06B9BCE0}"/>
              </a:ext>
            </a:extLst>
          </p:cNvPr>
          <p:cNvSpPr/>
          <p:nvPr/>
        </p:nvSpPr>
        <p:spPr>
          <a:xfrm>
            <a:off x="7780482" y="4951088"/>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31" name="Rounded Rectangle 22">
            <a:extLst>
              <a:ext uri="{FF2B5EF4-FFF2-40B4-BE49-F238E27FC236}">
                <a16:creationId xmlns:a16="http://schemas.microsoft.com/office/drawing/2014/main" id="{7972EBF7-E49A-4E55-AB1D-47B7A8C1DB12}"/>
              </a:ext>
            </a:extLst>
          </p:cNvPr>
          <p:cNvSpPr/>
          <p:nvPr/>
        </p:nvSpPr>
        <p:spPr>
          <a:xfrm>
            <a:off x="6740091" y="417477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err="1">
                <a:solidFill>
                  <a:srgbClr val="5F5F5F"/>
                </a:solidFill>
                <a:latin typeface="Calibri" pitchFamily="34" charset="0"/>
                <a:ea typeface="MS PGothic" pitchFamily="34" charset="-128"/>
              </a:rPr>
              <a:t>Conn</a:t>
            </a:r>
            <a:endParaRPr lang="en-US" sz="1000" dirty="0">
              <a:solidFill>
                <a:srgbClr val="5F5F5F"/>
              </a:solidFill>
              <a:latin typeface="Calibri" pitchFamily="34" charset="0"/>
              <a:ea typeface="MS PGothic" pitchFamily="34" charset="-128"/>
            </a:endParaRPr>
          </a:p>
        </p:txBody>
      </p:sp>
      <p:pic>
        <p:nvPicPr>
          <p:cNvPr id="32" name="Picture 31" descr="ic-BigServer-gray.png">
            <a:extLst>
              <a:ext uri="{FF2B5EF4-FFF2-40B4-BE49-F238E27FC236}">
                <a16:creationId xmlns:a16="http://schemas.microsoft.com/office/drawing/2014/main" id="{BA6C5703-8C56-4C6C-B651-AF92BC87B09A}"/>
              </a:ext>
            </a:extLst>
          </p:cNvPr>
          <p:cNvPicPr>
            <a:picLocks noChangeAspect="1"/>
          </p:cNvPicPr>
          <p:nvPr/>
        </p:nvPicPr>
        <p:blipFill>
          <a:blip r:embed="rId3" cstate="print"/>
          <a:srcRect/>
          <a:stretch>
            <a:fillRect/>
          </a:stretch>
        </p:blipFill>
        <p:spPr bwMode="auto">
          <a:xfrm>
            <a:off x="7351324" y="3548220"/>
            <a:ext cx="1400282" cy="1165632"/>
          </a:xfrm>
          <a:prstGeom prst="rect">
            <a:avLst/>
          </a:prstGeom>
          <a:noFill/>
          <a:ln w="9525">
            <a:noFill/>
            <a:miter lim="800000"/>
            <a:headEnd/>
            <a:tailEnd/>
          </a:ln>
        </p:spPr>
      </p:pic>
      <p:sp>
        <p:nvSpPr>
          <p:cNvPr id="33" name="Rounded Rectangle 22">
            <a:extLst>
              <a:ext uri="{FF2B5EF4-FFF2-40B4-BE49-F238E27FC236}">
                <a16:creationId xmlns:a16="http://schemas.microsoft.com/office/drawing/2014/main" id="{6D6D4691-0651-44C3-AF36-DED1D22B59C6}"/>
              </a:ext>
            </a:extLst>
          </p:cNvPr>
          <p:cNvSpPr/>
          <p:nvPr/>
        </p:nvSpPr>
        <p:spPr>
          <a:xfrm>
            <a:off x="7839136" y="391536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34" name="Rounded Rectangle 22">
            <a:extLst>
              <a:ext uri="{FF2B5EF4-FFF2-40B4-BE49-F238E27FC236}">
                <a16:creationId xmlns:a16="http://schemas.microsoft.com/office/drawing/2014/main" id="{ACB590CE-74AF-491F-8D68-F053345586C5}"/>
              </a:ext>
            </a:extLst>
          </p:cNvPr>
          <p:cNvSpPr/>
          <p:nvPr/>
        </p:nvSpPr>
        <p:spPr>
          <a:xfrm>
            <a:off x="7839136" y="4132464"/>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err="1">
                <a:solidFill>
                  <a:srgbClr val="5F5F5F"/>
                </a:solidFill>
                <a:latin typeface="Calibri" pitchFamily="34" charset="0"/>
                <a:ea typeface="MS PGothic" pitchFamily="34" charset="-128"/>
              </a:rPr>
              <a:t>Conn</a:t>
            </a:r>
            <a:endParaRPr lang="en-US" sz="1000" dirty="0">
              <a:solidFill>
                <a:srgbClr val="5F5F5F"/>
              </a:solidFill>
              <a:latin typeface="Calibri" pitchFamily="34" charset="0"/>
              <a:ea typeface="MS PGothic" pitchFamily="34" charset="-128"/>
            </a:endParaRPr>
          </a:p>
        </p:txBody>
      </p:sp>
      <p:pic>
        <p:nvPicPr>
          <p:cNvPr id="35" name="Picture 25" descr="ic-BigServer-gray.png">
            <a:extLst>
              <a:ext uri="{FF2B5EF4-FFF2-40B4-BE49-F238E27FC236}">
                <a16:creationId xmlns:a16="http://schemas.microsoft.com/office/drawing/2014/main" id="{313EE22D-DBD1-4A1F-BBF4-7A4473FB5069}"/>
              </a:ext>
            </a:extLst>
          </p:cNvPr>
          <p:cNvPicPr>
            <a:picLocks noChangeAspect="1"/>
          </p:cNvPicPr>
          <p:nvPr/>
        </p:nvPicPr>
        <p:blipFill>
          <a:blip r:embed="rId3" cstate="print"/>
          <a:srcRect/>
          <a:stretch>
            <a:fillRect/>
          </a:stretch>
        </p:blipFill>
        <p:spPr bwMode="auto">
          <a:xfrm>
            <a:off x="1958423" y="4070967"/>
            <a:ext cx="1505005" cy="1487831"/>
          </a:xfrm>
          <a:prstGeom prst="rect">
            <a:avLst/>
          </a:prstGeom>
          <a:noFill/>
          <a:ln w="9525">
            <a:noFill/>
            <a:miter lim="800000"/>
            <a:headEnd/>
            <a:tailEnd/>
          </a:ln>
        </p:spPr>
      </p:pic>
      <p:sp>
        <p:nvSpPr>
          <p:cNvPr id="36" name="Rounded Rectangle 22">
            <a:extLst>
              <a:ext uri="{FF2B5EF4-FFF2-40B4-BE49-F238E27FC236}">
                <a16:creationId xmlns:a16="http://schemas.microsoft.com/office/drawing/2014/main" id="{634D6622-7781-42B7-AB8E-633C9CACAD26}"/>
              </a:ext>
            </a:extLst>
          </p:cNvPr>
          <p:cNvSpPr/>
          <p:nvPr/>
        </p:nvSpPr>
        <p:spPr>
          <a:xfrm>
            <a:off x="2476445" y="4518218"/>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sp>
        <p:nvSpPr>
          <p:cNvPr id="37" name="Rounded Rectangle 22">
            <a:extLst>
              <a:ext uri="{FF2B5EF4-FFF2-40B4-BE49-F238E27FC236}">
                <a16:creationId xmlns:a16="http://schemas.microsoft.com/office/drawing/2014/main" id="{62DE94AD-5268-4B00-812B-8C63265529B2}"/>
              </a:ext>
            </a:extLst>
          </p:cNvPr>
          <p:cNvSpPr/>
          <p:nvPr/>
        </p:nvSpPr>
        <p:spPr>
          <a:xfrm>
            <a:off x="2476445" y="4891736"/>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cxnSp>
        <p:nvCxnSpPr>
          <p:cNvPr id="38" name="Straight Connector 37">
            <a:extLst>
              <a:ext uri="{FF2B5EF4-FFF2-40B4-BE49-F238E27FC236}">
                <a16:creationId xmlns:a16="http://schemas.microsoft.com/office/drawing/2014/main" id="{DA4DEF2C-CB3E-4E69-965F-49FD98415362}"/>
              </a:ext>
            </a:extLst>
          </p:cNvPr>
          <p:cNvCxnSpPr/>
          <p:nvPr/>
        </p:nvCxnSpPr>
        <p:spPr>
          <a:xfrm>
            <a:off x="3339733"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29CE05-F2E5-4A0D-B7DE-8CB51B4DF250}"/>
              </a:ext>
            </a:extLst>
          </p:cNvPr>
          <p:cNvCxnSpPr/>
          <p:nvPr/>
        </p:nvCxnSpPr>
        <p:spPr>
          <a:xfrm>
            <a:off x="6139633"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11B93C-E9E0-4B4B-877D-9CF01C492D69}"/>
              </a:ext>
            </a:extLst>
          </p:cNvPr>
          <p:cNvCxnSpPr/>
          <p:nvPr/>
        </p:nvCxnSpPr>
        <p:spPr>
          <a:xfrm>
            <a:off x="8760910" y="1862550"/>
            <a:ext cx="0" cy="4292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10978AF-393D-405A-916C-D3453307975B}"/>
              </a:ext>
            </a:extLst>
          </p:cNvPr>
          <p:cNvSpPr/>
          <p:nvPr/>
        </p:nvSpPr>
        <p:spPr>
          <a:xfrm>
            <a:off x="9009171" y="3800059"/>
            <a:ext cx="948899" cy="7140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800" dirty="0"/>
              <a:t>Service Discovery Tool</a:t>
            </a:r>
          </a:p>
          <a:p>
            <a:pPr algn="ctr"/>
            <a:r>
              <a:rPr lang="it-IT" sz="800" dirty="0"/>
              <a:t>(</a:t>
            </a:r>
            <a:r>
              <a:rPr lang="it-IT" sz="800" dirty="0" err="1"/>
              <a:t>Consul</a:t>
            </a:r>
            <a:r>
              <a:rPr lang="it-IT" sz="800" dirty="0"/>
              <a:t>, </a:t>
            </a:r>
            <a:r>
              <a:rPr lang="it-IT" sz="800" dirty="0" err="1"/>
              <a:t>etcd</a:t>
            </a:r>
            <a:r>
              <a:rPr lang="it-IT" sz="800" dirty="0"/>
              <a:t>, K8s…)</a:t>
            </a:r>
            <a:endParaRPr lang="en-US" sz="800" dirty="0"/>
          </a:p>
        </p:txBody>
      </p:sp>
      <p:pic>
        <p:nvPicPr>
          <p:cNvPr id="42" name="Picture 25" descr="ic-BigServer-gray.png">
            <a:extLst>
              <a:ext uri="{FF2B5EF4-FFF2-40B4-BE49-F238E27FC236}">
                <a16:creationId xmlns:a16="http://schemas.microsoft.com/office/drawing/2014/main" id="{5E164761-399F-4C5D-AAB2-60441AA9CA9C}"/>
              </a:ext>
            </a:extLst>
          </p:cNvPr>
          <p:cNvPicPr>
            <a:picLocks noChangeAspect="1"/>
          </p:cNvPicPr>
          <p:nvPr/>
        </p:nvPicPr>
        <p:blipFill>
          <a:blip r:embed="rId3" cstate="print"/>
          <a:srcRect/>
          <a:stretch>
            <a:fillRect/>
          </a:stretch>
        </p:blipFill>
        <p:spPr bwMode="auto">
          <a:xfrm>
            <a:off x="9886930" y="3242861"/>
            <a:ext cx="1209696" cy="1020793"/>
          </a:xfrm>
          <a:prstGeom prst="rect">
            <a:avLst/>
          </a:prstGeom>
          <a:noFill/>
          <a:ln w="9525">
            <a:noFill/>
            <a:miter lim="800000"/>
            <a:headEnd/>
            <a:tailEnd/>
          </a:ln>
        </p:spPr>
      </p:pic>
      <p:sp>
        <p:nvSpPr>
          <p:cNvPr id="43" name="Rounded Rectangle 22">
            <a:extLst>
              <a:ext uri="{FF2B5EF4-FFF2-40B4-BE49-F238E27FC236}">
                <a16:creationId xmlns:a16="http://schemas.microsoft.com/office/drawing/2014/main" id="{FFE3A0FC-844C-4EA0-A351-5A9DFCA91EEE}"/>
              </a:ext>
            </a:extLst>
          </p:cNvPr>
          <p:cNvSpPr/>
          <p:nvPr/>
        </p:nvSpPr>
        <p:spPr>
          <a:xfrm>
            <a:off x="10273837" y="3718587"/>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44" name="Picture 25" descr="ic-BigServer-gray.png">
            <a:extLst>
              <a:ext uri="{FF2B5EF4-FFF2-40B4-BE49-F238E27FC236}">
                <a16:creationId xmlns:a16="http://schemas.microsoft.com/office/drawing/2014/main" id="{60F109E9-DA35-4BD1-A773-5F976D092131}"/>
              </a:ext>
            </a:extLst>
          </p:cNvPr>
          <p:cNvPicPr>
            <a:picLocks noChangeAspect="1"/>
          </p:cNvPicPr>
          <p:nvPr/>
        </p:nvPicPr>
        <p:blipFill>
          <a:blip r:embed="rId3" cstate="print"/>
          <a:srcRect/>
          <a:stretch>
            <a:fillRect/>
          </a:stretch>
        </p:blipFill>
        <p:spPr bwMode="auto">
          <a:xfrm>
            <a:off x="10685168" y="3386465"/>
            <a:ext cx="1209696" cy="1020793"/>
          </a:xfrm>
          <a:prstGeom prst="rect">
            <a:avLst/>
          </a:prstGeom>
          <a:noFill/>
          <a:ln w="9525">
            <a:noFill/>
            <a:miter lim="800000"/>
            <a:headEnd/>
            <a:tailEnd/>
          </a:ln>
        </p:spPr>
      </p:pic>
      <p:sp>
        <p:nvSpPr>
          <p:cNvPr id="45" name="Rounded Rectangle 22">
            <a:extLst>
              <a:ext uri="{FF2B5EF4-FFF2-40B4-BE49-F238E27FC236}">
                <a16:creationId xmlns:a16="http://schemas.microsoft.com/office/drawing/2014/main" id="{2687F3C8-30DF-4D60-AE6C-0B212865B6F9}"/>
              </a:ext>
            </a:extLst>
          </p:cNvPr>
          <p:cNvSpPr/>
          <p:nvPr/>
        </p:nvSpPr>
        <p:spPr>
          <a:xfrm>
            <a:off x="11072075" y="3862191"/>
            <a:ext cx="485193" cy="226583"/>
          </a:xfrm>
          <a:prstGeom prst="roundRect">
            <a:avLst/>
          </a:prstGeom>
          <a:solidFill>
            <a:srgbClr val="FFFF0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APP</a:t>
            </a:r>
            <a:endParaRPr lang="en-US" sz="1000" dirty="0">
              <a:solidFill>
                <a:srgbClr val="5F5F5F"/>
              </a:solidFill>
              <a:latin typeface="Calibri" pitchFamily="34" charset="0"/>
              <a:ea typeface="MS PGothic" pitchFamily="34" charset="-128"/>
            </a:endParaRPr>
          </a:p>
        </p:txBody>
      </p:sp>
      <p:pic>
        <p:nvPicPr>
          <p:cNvPr id="46" name="Picture 25" descr="ic-BigServer-gray.png">
            <a:extLst>
              <a:ext uri="{FF2B5EF4-FFF2-40B4-BE49-F238E27FC236}">
                <a16:creationId xmlns:a16="http://schemas.microsoft.com/office/drawing/2014/main" id="{5AE1295E-AFCA-4FF4-9BD2-F6293B247837}"/>
              </a:ext>
            </a:extLst>
          </p:cNvPr>
          <p:cNvPicPr>
            <a:picLocks noChangeAspect="1"/>
          </p:cNvPicPr>
          <p:nvPr/>
        </p:nvPicPr>
        <p:blipFill>
          <a:blip r:embed="rId3" cstate="print"/>
          <a:srcRect/>
          <a:stretch>
            <a:fillRect/>
          </a:stretch>
        </p:blipFill>
        <p:spPr bwMode="auto">
          <a:xfrm>
            <a:off x="9747385" y="4412759"/>
            <a:ext cx="1209696" cy="1020793"/>
          </a:xfrm>
          <a:prstGeom prst="rect">
            <a:avLst/>
          </a:prstGeom>
          <a:noFill/>
          <a:ln w="9525">
            <a:noFill/>
            <a:miter lim="800000"/>
            <a:headEnd/>
            <a:tailEnd/>
          </a:ln>
        </p:spPr>
      </p:pic>
      <p:pic>
        <p:nvPicPr>
          <p:cNvPr id="47" name="Picture 25" descr="ic-BigServer-gray.png">
            <a:extLst>
              <a:ext uri="{FF2B5EF4-FFF2-40B4-BE49-F238E27FC236}">
                <a16:creationId xmlns:a16="http://schemas.microsoft.com/office/drawing/2014/main" id="{4ACED52A-516E-4C1B-BA59-9DA27C4E65E0}"/>
              </a:ext>
            </a:extLst>
          </p:cNvPr>
          <p:cNvPicPr>
            <a:picLocks noChangeAspect="1"/>
          </p:cNvPicPr>
          <p:nvPr/>
        </p:nvPicPr>
        <p:blipFill>
          <a:blip r:embed="rId3" cstate="print"/>
          <a:srcRect/>
          <a:stretch>
            <a:fillRect/>
          </a:stretch>
        </p:blipFill>
        <p:spPr bwMode="auto">
          <a:xfrm>
            <a:off x="10777339" y="4411372"/>
            <a:ext cx="1209696" cy="1020793"/>
          </a:xfrm>
          <a:prstGeom prst="rect">
            <a:avLst/>
          </a:prstGeom>
          <a:noFill/>
          <a:ln w="9525">
            <a:noFill/>
            <a:miter lim="800000"/>
            <a:headEnd/>
            <a:tailEnd/>
          </a:ln>
        </p:spPr>
      </p:pic>
      <p:sp>
        <p:nvSpPr>
          <p:cNvPr id="48" name="Rounded Rectangle 22">
            <a:extLst>
              <a:ext uri="{FF2B5EF4-FFF2-40B4-BE49-F238E27FC236}">
                <a16:creationId xmlns:a16="http://schemas.microsoft.com/office/drawing/2014/main" id="{E3D53A8C-A364-47B5-AB93-B35AB7021D4A}"/>
              </a:ext>
            </a:extLst>
          </p:cNvPr>
          <p:cNvSpPr/>
          <p:nvPr/>
        </p:nvSpPr>
        <p:spPr>
          <a:xfrm>
            <a:off x="10132425" y="4856925"/>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49" name="Rounded Rectangle 22">
            <a:extLst>
              <a:ext uri="{FF2B5EF4-FFF2-40B4-BE49-F238E27FC236}">
                <a16:creationId xmlns:a16="http://schemas.microsoft.com/office/drawing/2014/main" id="{F810242D-D073-4E8E-8702-690151E2DA7B}"/>
              </a:ext>
            </a:extLst>
          </p:cNvPr>
          <p:cNvSpPr/>
          <p:nvPr/>
        </p:nvSpPr>
        <p:spPr>
          <a:xfrm>
            <a:off x="11139590" y="4847491"/>
            <a:ext cx="485193" cy="226583"/>
          </a:xfrm>
          <a:prstGeom prst="roundRect">
            <a:avLst/>
          </a:prstGeom>
          <a:solidFill>
            <a:srgbClr val="00B0F0"/>
          </a:solidFill>
          <a:ln w="18360" cap="flat">
            <a:solidFill>
              <a:srgbClr val="000000"/>
            </a:solidFill>
            <a:round/>
            <a:headEnd/>
            <a:tailEnd/>
          </a:ln>
          <a:effectLst/>
        </p:spPr>
        <p:txBody>
          <a:bodyPr wrap="none" anchor="ctr"/>
          <a:lstStyle/>
          <a:p>
            <a:pPr algn="ctr"/>
            <a:r>
              <a:rPr lang="it-IT" sz="1000" dirty="0">
                <a:solidFill>
                  <a:srgbClr val="5F5F5F"/>
                </a:solidFill>
                <a:latin typeface="Calibri" pitchFamily="34" charset="0"/>
                <a:ea typeface="MS PGothic" pitchFamily="34" charset="-128"/>
              </a:rPr>
              <a:t>Router</a:t>
            </a:r>
            <a:endParaRPr lang="en-US" sz="1000" dirty="0">
              <a:solidFill>
                <a:srgbClr val="5F5F5F"/>
              </a:solidFill>
              <a:latin typeface="Calibri" pitchFamily="34" charset="0"/>
              <a:ea typeface="MS PGothic" pitchFamily="34" charset="-128"/>
            </a:endParaRPr>
          </a:p>
        </p:txBody>
      </p:sp>
      <p:sp>
        <p:nvSpPr>
          <p:cNvPr id="50" name="Footer Placeholder 4">
            <a:extLst>
              <a:ext uri="{FF2B5EF4-FFF2-40B4-BE49-F238E27FC236}">
                <a16:creationId xmlns:a16="http://schemas.microsoft.com/office/drawing/2014/main" id="{3ACE978A-E71C-4064-A57F-74CEBCC92035}"/>
              </a:ext>
            </a:extLst>
          </p:cNvPr>
          <p:cNvSpPr txBox="1">
            <a:spLocks/>
          </p:cNvSpPr>
          <p:nvPr/>
        </p:nvSpPr>
        <p:spPr>
          <a:xfrm>
            <a:off x="1065133" y="642992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79726D"/>
                </a:solidFill>
              </a:rPr>
              <a:t>Copyright © 2024 Oracle and/or its affiliates</a:t>
            </a:r>
          </a:p>
        </p:txBody>
      </p:sp>
      <p:sp>
        <p:nvSpPr>
          <p:cNvPr id="55" name="Cylinder 54">
            <a:extLst>
              <a:ext uri="{FF2B5EF4-FFF2-40B4-BE49-F238E27FC236}">
                <a16:creationId xmlns:a16="http://schemas.microsoft.com/office/drawing/2014/main" id="{00CC4BDB-4DF4-49D2-B243-0D8F3F93A1F7}"/>
              </a:ext>
            </a:extLst>
          </p:cNvPr>
          <p:cNvSpPr/>
          <p:nvPr/>
        </p:nvSpPr>
        <p:spPr>
          <a:xfrm>
            <a:off x="1663413" y="5954802"/>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56" name="Cylinder 55">
            <a:extLst>
              <a:ext uri="{FF2B5EF4-FFF2-40B4-BE49-F238E27FC236}">
                <a16:creationId xmlns:a16="http://schemas.microsoft.com/office/drawing/2014/main" id="{6377C297-19EC-42AC-AE82-6F43BEDC5778}"/>
              </a:ext>
            </a:extLst>
          </p:cNvPr>
          <p:cNvSpPr/>
          <p:nvPr/>
        </p:nvSpPr>
        <p:spPr>
          <a:xfrm>
            <a:off x="4442187" y="5968195"/>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57" name="Cylinder 56">
            <a:extLst>
              <a:ext uri="{FF2B5EF4-FFF2-40B4-BE49-F238E27FC236}">
                <a16:creationId xmlns:a16="http://schemas.microsoft.com/office/drawing/2014/main" id="{CB55378A-588E-47C3-8BB8-33506E5D7467}"/>
              </a:ext>
            </a:extLst>
          </p:cNvPr>
          <p:cNvSpPr/>
          <p:nvPr/>
        </p:nvSpPr>
        <p:spPr>
          <a:xfrm>
            <a:off x="6989756" y="5952124"/>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sp>
        <p:nvSpPr>
          <p:cNvPr id="58" name="Cylinder 57">
            <a:extLst>
              <a:ext uri="{FF2B5EF4-FFF2-40B4-BE49-F238E27FC236}">
                <a16:creationId xmlns:a16="http://schemas.microsoft.com/office/drawing/2014/main" id="{75C61CA2-7F58-478B-95B5-3FF9E1F653AE}"/>
              </a:ext>
            </a:extLst>
          </p:cNvPr>
          <p:cNvSpPr/>
          <p:nvPr/>
        </p:nvSpPr>
        <p:spPr>
          <a:xfrm>
            <a:off x="10382211" y="5952124"/>
            <a:ext cx="945766" cy="283708"/>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t>InnoDB Cluster</a:t>
            </a:r>
            <a:endParaRPr lang="en-US" sz="800" dirty="0"/>
          </a:p>
        </p:txBody>
      </p:sp>
      <p:cxnSp>
        <p:nvCxnSpPr>
          <p:cNvPr id="60" name="Straight Arrow Connector 59">
            <a:extLst>
              <a:ext uri="{FF2B5EF4-FFF2-40B4-BE49-F238E27FC236}">
                <a16:creationId xmlns:a16="http://schemas.microsoft.com/office/drawing/2014/main" id="{1B854DC9-79DD-4313-BED6-36A927980C4D}"/>
              </a:ext>
            </a:extLst>
          </p:cNvPr>
          <p:cNvCxnSpPr>
            <a:endCxn id="55" idx="1"/>
          </p:cNvCxnSpPr>
          <p:nvPr/>
        </p:nvCxnSpPr>
        <p:spPr>
          <a:xfrm>
            <a:off x="1752791" y="5118319"/>
            <a:ext cx="383505" cy="83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E9F909C-E945-4494-BD71-4493F20A1EF4}"/>
              </a:ext>
            </a:extLst>
          </p:cNvPr>
          <p:cNvCxnSpPr>
            <a:cxnSpLocks/>
            <a:stCxn id="37" idx="2"/>
            <a:endCxn id="55" idx="1"/>
          </p:cNvCxnSpPr>
          <p:nvPr/>
        </p:nvCxnSpPr>
        <p:spPr>
          <a:xfrm flipH="1">
            <a:off x="2136296" y="5118319"/>
            <a:ext cx="582746" cy="836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C60542C-6CD8-4FCD-B9C2-67725410FD8E}"/>
              </a:ext>
            </a:extLst>
          </p:cNvPr>
          <p:cNvCxnSpPr>
            <a:cxnSpLocks/>
            <a:stCxn id="24" idx="2"/>
            <a:endCxn id="56" idx="1"/>
          </p:cNvCxnSpPr>
          <p:nvPr/>
        </p:nvCxnSpPr>
        <p:spPr>
          <a:xfrm flipH="1">
            <a:off x="4915070" y="5584122"/>
            <a:ext cx="2430" cy="384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30C1909-41AC-4991-8696-6BAFF2F8D2E0}"/>
              </a:ext>
            </a:extLst>
          </p:cNvPr>
          <p:cNvCxnSpPr>
            <a:cxnSpLocks/>
            <a:stCxn id="29" idx="2"/>
            <a:endCxn id="57" idx="1"/>
          </p:cNvCxnSpPr>
          <p:nvPr/>
        </p:nvCxnSpPr>
        <p:spPr>
          <a:xfrm>
            <a:off x="7015914" y="5187105"/>
            <a:ext cx="446725" cy="765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7E59EF6-EEEB-4FB3-AE75-9B81B793FF2B}"/>
              </a:ext>
            </a:extLst>
          </p:cNvPr>
          <p:cNvCxnSpPr>
            <a:cxnSpLocks/>
            <a:stCxn id="30" idx="2"/>
            <a:endCxn id="57" idx="1"/>
          </p:cNvCxnSpPr>
          <p:nvPr/>
        </p:nvCxnSpPr>
        <p:spPr>
          <a:xfrm flipH="1">
            <a:off x="7462639" y="5177671"/>
            <a:ext cx="560440" cy="7744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F24A826-A441-4C37-A7AA-C63FF72A2639}"/>
              </a:ext>
            </a:extLst>
          </p:cNvPr>
          <p:cNvCxnSpPr>
            <a:cxnSpLocks/>
            <a:stCxn id="48" idx="2"/>
            <a:endCxn id="58" idx="1"/>
          </p:cNvCxnSpPr>
          <p:nvPr/>
        </p:nvCxnSpPr>
        <p:spPr>
          <a:xfrm>
            <a:off x="10375022" y="5083508"/>
            <a:ext cx="480072" cy="868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82BA49-FE17-422C-8A45-4CADCD93B0AB}"/>
              </a:ext>
            </a:extLst>
          </p:cNvPr>
          <p:cNvCxnSpPr>
            <a:cxnSpLocks/>
            <a:stCxn id="49" idx="2"/>
            <a:endCxn id="58" idx="1"/>
          </p:cNvCxnSpPr>
          <p:nvPr/>
        </p:nvCxnSpPr>
        <p:spPr>
          <a:xfrm flipH="1">
            <a:off x="10855094" y="5074074"/>
            <a:ext cx="527093" cy="878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885288F-40E1-479E-B134-1C6A4646FF73}"/>
              </a:ext>
            </a:extLst>
          </p:cNvPr>
          <p:cNvCxnSpPr>
            <a:endCxn id="23" idx="0"/>
          </p:cNvCxnSpPr>
          <p:nvPr/>
        </p:nvCxnSpPr>
        <p:spPr>
          <a:xfrm>
            <a:off x="4436822" y="4462254"/>
            <a:ext cx="480678" cy="390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65C4776-91DD-42F7-83E5-4F93639E767C}"/>
              </a:ext>
            </a:extLst>
          </p:cNvPr>
          <p:cNvCxnSpPr>
            <a:cxnSpLocks/>
            <a:stCxn id="20" idx="2"/>
            <a:endCxn id="23" idx="0"/>
          </p:cNvCxnSpPr>
          <p:nvPr/>
        </p:nvCxnSpPr>
        <p:spPr>
          <a:xfrm flipH="1">
            <a:off x="4917500" y="4462254"/>
            <a:ext cx="589366" cy="390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497B1D35-EA3E-44F6-8309-853B411C4AE2}"/>
              </a:ext>
            </a:extLst>
          </p:cNvPr>
          <p:cNvCxnSpPr>
            <a:cxnSpLocks/>
            <a:stCxn id="31" idx="2"/>
            <a:endCxn id="29" idx="0"/>
          </p:cNvCxnSpPr>
          <p:nvPr/>
        </p:nvCxnSpPr>
        <p:spPr>
          <a:xfrm>
            <a:off x="6982688" y="4401361"/>
            <a:ext cx="33226" cy="559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8DB8605-2534-4E06-A98F-D7E2003B4458}"/>
              </a:ext>
            </a:extLst>
          </p:cNvPr>
          <p:cNvCxnSpPr>
            <a:cxnSpLocks/>
            <a:stCxn id="31" idx="2"/>
            <a:endCxn id="30" idx="0"/>
          </p:cNvCxnSpPr>
          <p:nvPr/>
        </p:nvCxnSpPr>
        <p:spPr>
          <a:xfrm>
            <a:off x="6982688" y="4401361"/>
            <a:ext cx="1040391" cy="549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6E61686-0E42-4512-A665-C331C706E389}"/>
              </a:ext>
            </a:extLst>
          </p:cNvPr>
          <p:cNvCxnSpPr>
            <a:cxnSpLocks/>
            <a:stCxn id="34" idx="2"/>
            <a:endCxn id="29" idx="0"/>
          </p:cNvCxnSpPr>
          <p:nvPr/>
        </p:nvCxnSpPr>
        <p:spPr>
          <a:xfrm flipH="1">
            <a:off x="7015914" y="4359047"/>
            <a:ext cx="1065819" cy="601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3628932-D902-4993-BE33-847619BA7520}"/>
              </a:ext>
            </a:extLst>
          </p:cNvPr>
          <p:cNvCxnSpPr>
            <a:cxnSpLocks/>
            <a:stCxn id="34" idx="2"/>
            <a:endCxn id="30" idx="0"/>
          </p:cNvCxnSpPr>
          <p:nvPr/>
        </p:nvCxnSpPr>
        <p:spPr>
          <a:xfrm flipH="1">
            <a:off x="8023079" y="4359047"/>
            <a:ext cx="58654" cy="5920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8B2344C-3D26-438D-A543-B716E40401A8}"/>
              </a:ext>
            </a:extLst>
          </p:cNvPr>
          <p:cNvCxnSpPr>
            <a:cxnSpLocks/>
            <a:stCxn id="43" idx="2"/>
            <a:endCxn id="48" idx="0"/>
          </p:cNvCxnSpPr>
          <p:nvPr/>
        </p:nvCxnSpPr>
        <p:spPr>
          <a:xfrm flipH="1">
            <a:off x="10375022" y="3945170"/>
            <a:ext cx="141412" cy="9117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E25FF06-7C63-421D-ADBD-339F8145482B}"/>
              </a:ext>
            </a:extLst>
          </p:cNvPr>
          <p:cNvCxnSpPr>
            <a:cxnSpLocks/>
            <a:stCxn id="43" idx="2"/>
            <a:endCxn id="49" idx="0"/>
          </p:cNvCxnSpPr>
          <p:nvPr/>
        </p:nvCxnSpPr>
        <p:spPr>
          <a:xfrm>
            <a:off x="10516434" y="3945170"/>
            <a:ext cx="865753" cy="9023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FEA5C0D-B7DC-42C3-8E52-288242D2ADD0}"/>
              </a:ext>
            </a:extLst>
          </p:cNvPr>
          <p:cNvCxnSpPr>
            <a:cxnSpLocks/>
            <a:stCxn id="45" idx="2"/>
            <a:endCxn id="48" idx="0"/>
          </p:cNvCxnSpPr>
          <p:nvPr/>
        </p:nvCxnSpPr>
        <p:spPr>
          <a:xfrm flipH="1">
            <a:off x="10375022" y="4088774"/>
            <a:ext cx="939650" cy="768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35B8EEF-6169-4947-B77E-0B5C9AF590F8}"/>
              </a:ext>
            </a:extLst>
          </p:cNvPr>
          <p:cNvCxnSpPr>
            <a:cxnSpLocks/>
            <a:stCxn id="45" idx="2"/>
            <a:endCxn id="49" idx="0"/>
          </p:cNvCxnSpPr>
          <p:nvPr/>
        </p:nvCxnSpPr>
        <p:spPr>
          <a:xfrm>
            <a:off x="11314672" y="4088774"/>
            <a:ext cx="67515" cy="758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11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B7E5C-5131-62F7-17DF-DC9C01BFDFDB}"/>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A2AC02-7D92-5557-DD6F-F82C963928FB}"/>
              </a:ext>
            </a:extLst>
          </p:cNvPr>
          <p:cNvSpPr>
            <a:spLocks noGrp="1"/>
          </p:cNvSpPr>
          <p:nvPr>
            <p:ph type="ftr" sz="quarter" idx="11"/>
          </p:nvPr>
        </p:nvSpPr>
        <p:spPr/>
        <p:txBody>
          <a:bodyPr/>
          <a:lstStyle/>
          <a:p>
            <a:r>
              <a:rPr lang="en-US" dirty="0"/>
              <a:t>Copyright © 2024, Oracle and/or its affiliates</a:t>
            </a:r>
          </a:p>
        </p:txBody>
      </p:sp>
      <p:sp>
        <p:nvSpPr>
          <p:cNvPr id="3" name="Slide Number Placeholder 2">
            <a:extLst>
              <a:ext uri="{FF2B5EF4-FFF2-40B4-BE49-F238E27FC236}">
                <a16:creationId xmlns:a16="http://schemas.microsoft.com/office/drawing/2014/main" id="{0C044651-0471-0021-D636-00534F586793}"/>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4" name="Title 3">
            <a:extLst>
              <a:ext uri="{FF2B5EF4-FFF2-40B4-BE49-F238E27FC236}">
                <a16:creationId xmlns:a16="http://schemas.microsoft.com/office/drawing/2014/main" id="{3B8B9679-161F-5B77-E71C-F599CA586DC9}"/>
              </a:ext>
            </a:extLst>
          </p:cNvPr>
          <p:cNvSpPr>
            <a:spLocks noGrp="1"/>
          </p:cNvSpPr>
          <p:nvPr>
            <p:ph type="title"/>
          </p:nvPr>
        </p:nvSpPr>
        <p:spPr/>
        <p:txBody>
          <a:bodyPr/>
          <a:lstStyle/>
          <a:p>
            <a:r>
              <a:rPr lang="it-IT" dirty="0"/>
              <a:t>MySQL </a:t>
            </a:r>
            <a:r>
              <a:rPr lang="en-GB" sz="4000" dirty="0" err="1"/>
              <a:t>InnoDB</a:t>
            </a:r>
            <a:r>
              <a:rPr lang="en-GB" sz="4000" dirty="0"/>
              <a:t> Cluster</a:t>
            </a:r>
            <a:endParaRPr lang="en-US" dirty="0"/>
          </a:p>
        </p:txBody>
      </p:sp>
      <p:sp>
        <p:nvSpPr>
          <p:cNvPr id="5" name="Text Placeholder 4">
            <a:extLst>
              <a:ext uri="{FF2B5EF4-FFF2-40B4-BE49-F238E27FC236}">
                <a16:creationId xmlns:a16="http://schemas.microsoft.com/office/drawing/2014/main" id="{7D8B6F6B-9506-B946-7076-39010268D7A6}"/>
              </a:ext>
            </a:extLst>
          </p:cNvPr>
          <p:cNvSpPr>
            <a:spLocks noGrp="1"/>
          </p:cNvSpPr>
          <p:nvPr>
            <p:ph type="body" sz="quarter" idx="33"/>
          </p:nvPr>
        </p:nvSpPr>
        <p:spPr/>
        <p:txBody>
          <a:bodyPr/>
          <a:lstStyle/>
          <a:p>
            <a:endParaRPr lang="en-US" dirty="0"/>
          </a:p>
        </p:txBody>
      </p:sp>
    </p:spTree>
    <p:extLst>
      <p:ext uri="{BB962C8B-B14F-4D97-AF65-F5344CB8AC3E}">
        <p14:creationId xmlns:p14="http://schemas.microsoft.com/office/powerpoint/2010/main" val="317437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37869D-A56D-4188-98C6-D9243F50A380}"/>
              </a:ext>
            </a:extLst>
          </p:cNvPr>
          <p:cNvSpPr/>
          <p:nvPr/>
        </p:nvSpPr>
        <p:spPr>
          <a:xfrm>
            <a:off x="670624" y="1653485"/>
            <a:ext cx="10900447" cy="4419510"/>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7138CDCD-0CF9-434B-805E-5B74C5E916F8}"/>
              </a:ext>
            </a:extLst>
          </p:cNvPr>
          <p:cNvSpPr txBox="1">
            <a:spLocks/>
          </p:cNvSpPr>
          <p:nvPr/>
        </p:nvSpPr>
        <p:spPr>
          <a:xfrm>
            <a:off x="620929" y="2521680"/>
            <a:ext cx="7770026" cy="42672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buClr>
                <a:schemeClr val="bg2">
                  <a:lumMod val="50000"/>
                </a:schemeClr>
              </a:buClr>
            </a:pPr>
            <a:r>
              <a:rPr lang="sv-SE" sz="2000" dirty="0" err="1">
                <a:solidFill>
                  <a:schemeClr val="bg2">
                    <a:lumMod val="25000"/>
                  </a:schemeClr>
                </a:solidFill>
              </a:rPr>
              <a:t>MySQL</a:t>
            </a:r>
            <a:r>
              <a:rPr lang="sv-SE" sz="2000" dirty="0">
                <a:solidFill>
                  <a:schemeClr val="bg2">
                    <a:lumMod val="25000"/>
                  </a:schemeClr>
                </a:solidFill>
              </a:rPr>
              <a:t> Solution </a:t>
            </a:r>
            <a:r>
              <a:rPr lang="sv-SE" sz="2000" dirty="0" err="1">
                <a:solidFill>
                  <a:schemeClr val="bg2">
                    <a:lumMod val="25000"/>
                  </a:schemeClr>
                </a:solidFill>
              </a:rPr>
              <a:t>Architect</a:t>
            </a:r>
            <a:r>
              <a:rPr lang="sv-SE" sz="2000" dirty="0">
                <a:solidFill>
                  <a:schemeClr val="bg2">
                    <a:lumMod val="25000"/>
                  </a:schemeClr>
                </a:solidFill>
              </a:rPr>
              <a:t> at Oracle</a:t>
            </a:r>
          </a:p>
          <a:p>
            <a:pPr>
              <a:buClr>
                <a:schemeClr val="bg2">
                  <a:lumMod val="50000"/>
                </a:schemeClr>
              </a:buClr>
            </a:pPr>
            <a:r>
              <a:rPr lang="fr-CH" sz="1400" dirty="0"/>
              <a:t>25 </a:t>
            </a:r>
            <a:r>
              <a:rPr lang="fr-CH" sz="1400" dirty="0" err="1"/>
              <a:t>years</a:t>
            </a:r>
            <a:r>
              <a:rPr lang="fr-CH" sz="1400" dirty="0"/>
              <a:t> of </a:t>
            </a:r>
            <a:r>
              <a:rPr lang="fr-CH" sz="1400" dirty="0" err="1"/>
              <a:t>experience</a:t>
            </a:r>
            <a:r>
              <a:rPr lang="fr-CH" sz="1400" dirty="0"/>
              <a:t> in </a:t>
            </a:r>
            <a:r>
              <a:rPr lang="fr-CH" sz="1400" dirty="0" err="1"/>
              <a:t>designing</a:t>
            </a:r>
            <a:r>
              <a:rPr lang="fr-CH" sz="1400" dirty="0"/>
              <a:t> and building </a:t>
            </a:r>
            <a:r>
              <a:rPr lang="fr-CH" sz="1400" dirty="0" err="1"/>
              <a:t>complex</a:t>
            </a:r>
            <a:r>
              <a:rPr lang="fr-CH" sz="1400" dirty="0"/>
              <a:t> </a:t>
            </a:r>
            <a:r>
              <a:rPr lang="fr-CH" sz="1400" dirty="0" err="1"/>
              <a:t>Hight</a:t>
            </a:r>
            <a:r>
              <a:rPr lang="fr-CH" sz="1400" dirty="0"/>
              <a:t> </a:t>
            </a:r>
            <a:r>
              <a:rPr lang="fr-CH" sz="1400" dirty="0" err="1"/>
              <a:t>Availibility</a:t>
            </a:r>
            <a:r>
              <a:rPr lang="fr-CH" sz="1400" dirty="0"/>
              <a:t> solutions </a:t>
            </a:r>
            <a:r>
              <a:rPr lang="fr-CH" sz="1400" dirty="0" err="1"/>
              <a:t>across</a:t>
            </a:r>
            <a:r>
              <a:rPr lang="fr-CH" sz="1400" dirty="0"/>
              <a:t> industries </a:t>
            </a:r>
            <a:r>
              <a:rPr lang="fr-CH" sz="1400" dirty="0" err="1"/>
              <a:t>such</a:t>
            </a:r>
            <a:r>
              <a:rPr lang="fr-CH" sz="1400" dirty="0"/>
              <a:t> as </a:t>
            </a:r>
            <a:r>
              <a:rPr lang="fr-CH" sz="1400" dirty="0" err="1"/>
              <a:t>health</a:t>
            </a:r>
            <a:r>
              <a:rPr lang="fr-CH" sz="1400" dirty="0"/>
              <a:t>, </a:t>
            </a:r>
            <a:r>
              <a:rPr lang="fr-CH" sz="1400" dirty="0" err="1"/>
              <a:t>telecommunications</a:t>
            </a:r>
            <a:r>
              <a:rPr lang="fr-CH" sz="1400" dirty="0"/>
              <a:t>, </a:t>
            </a:r>
            <a:r>
              <a:rPr lang="fr-CH" sz="1400" dirty="0" err="1"/>
              <a:t>insurance</a:t>
            </a:r>
            <a:r>
              <a:rPr lang="fr-CH" sz="1400" dirty="0"/>
              <a:t>, finance, and </a:t>
            </a:r>
            <a:r>
              <a:rPr lang="fr-CH" sz="1400" dirty="0" err="1"/>
              <a:t>defense</a:t>
            </a:r>
            <a:r>
              <a:rPr lang="fr-CH" sz="1400" dirty="0"/>
              <a:t>. </a:t>
            </a:r>
            <a:r>
              <a:rPr lang="fr-CH" sz="1400" dirty="0" err="1"/>
              <a:t>Specializes</a:t>
            </a:r>
            <a:r>
              <a:rPr lang="fr-CH" sz="1400" dirty="0"/>
              <a:t> in cloud-native architecture, </a:t>
            </a:r>
            <a:r>
              <a:rPr lang="fr-CH" sz="1400" dirty="0" err="1"/>
              <a:t>Kubernetes</a:t>
            </a:r>
            <a:r>
              <a:rPr lang="fr-CH" sz="1400" dirty="0"/>
              <a:t> </a:t>
            </a:r>
            <a:r>
              <a:rPr lang="fr-CH" sz="1400" dirty="0" err="1"/>
              <a:t>deployment</a:t>
            </a:r>
            <a:r>
              <a:rPr lang="fr-CH" sz="1400" dirty="0"/>
              <a:t>, and </a:t>
            </a:r>
            <a:r>
              <a:rPr lang="fr-CH" sz="1400" dirty="0" err="1"/>
              <a:t>enjoys</a:t>
            </a:r>
            <a:r>
              <a:rPr lang="fr-CH" sz="1400" dirty="0"/>
              <a:t> </a:t>
            </a:r>
            <a:r>
              <a:rPr lang="fr-CH" sz="1400" dirty="0" err="1"/>
              <a:t>programming</a:t>
            </a:r>
            <a:r>
              <a:rPr lang="fr-CH" sz="1400" dirty="0"/>
              <a:t> in Go</a:t>
            </a:r>
            <a:endParaRPr lang="en-US" sz="2000" dirty="0">
              <a:solidFill>
                <a:schemeClr val="bg2">
                  <a:lumMod val="25000"/>
                </a:schemeClr>
              </a:solidFill>
            </a:endParaRPr>
          </a:p>
          <a:p>
            <a:pPr>
              <a:buClr>
                <a:schemeClr val="bg2">
                  <a:lumMod val="50000"/>
                </a:schemeClr>
              </a:buClr>
            </a:pPr>
            <a:r>
              <a:rPr lang="sv-SE" sz="2000" dirty="0">
                <a:solidFill>
                  <a:schemeClr val="bg2">
                    <a:lumMod val="25000"/>
                  </a:schemeClr>
                </a:solidFill>
              </a:rPr>
              <a:t>My workshops at </a:t>
            </a:r>
            <a:r>
              <a:rPr lang="sv-SE" sz="2000" dirty="0" err="1">
                <a:solidFill>
                  <a:schemeClr val="bg2">
                    <a:lumMod val="25000"/>
                  </a:schemeClr>
                </a:solidFill>
              </a:rPr>
              <a:t>Github</a:t>
            </a:r>
            <a:r>
              <a:rPr lang="sv-SE" sz="2000" dirty="0">
                <a:solidFill>
                  <a:schemeClr val="bg2">
                    <a:lumMod val="25000"/>
                  </a:schemeClr>
                </a:solidFill>
              </a:rPr>
              <a:t>: </a:t>
            </a:r>
            <a:r>
              <a:rPr lang="sv-SE" sz="2000" dirty="0">
                <a:solidFill>
                  <a:schemeClr val="bg2">
                    <a:lumMod val="25000"/>
                  </a:schemeClr>
                </a:solidFill>
                <a:hlinkClick r:id="rId3"/>
              </a:rPr>
              <a:t>https://github.com/colussim</a:t>
            </a:r>
            <a:endParaRPr lang="sv-SE" sz="2000" dirty="0">
              <a:solidFill>
                <a:schemeClr val="bg2">
                  <a:lumMod val="25000"/>
                </a:schemeClr>
              </a:solidFill>
            </a:endParaRPr>
          </a:p>
          <a:p>
            <a:pPr>
              <a:buClr>
                <a:schemeClr val="bg2">
                  <a:lumMod val="50000"/>
                </a:schemeClr>
              </a:buClr>
            </a:pPr>
            <a:r>
              <a:rPr lang="sv-SE" sz="2000" dirty="0" err="1">
                <a:solidFill>
                  <a:schemeClr val="bg2">
                    <a:lumMod val="25000"/>
                  </a:schemeClr>
                </a:solidFill>
              </a:rPr>
              <a:t>Let’s</a:t>
            </a:r>
            <a:r>
              <a:rPr lang="sv-SE" sz="2000" dirty="0">
                <a:solidFill>
                  <a:schemeClr val="bg2">
                    <a:lumMod val="25000"/>
                  </a:schemeClr>
                </a:solidFill>
              </a:rPr>
              <a:t> </a:t>
            </a:r>
            <a:r>
              <a:rPr lang="sv-SE" sz="2000" dirty="0" err="1">
                <a:solidFill>
                  <a:schemeClr val="bg2">
                    <a:lumMod val="25000"/>
                  </a:schemeClr>
                </a:solidFill>
              </a:rPr>
              <a:t>stay</a:t>
            </a:r>
            <a:r>
              <a:rPr lang="sv-SE" sz="2000" dirty="0">
                <a:solidFill>
                  <a:schemeClr val="bg2">
                    <a:lumMod val="25000"/>
                  </a:schemeClr>
                </a:solidFill>
              </a:rPr>
              <a:t> in touch:</a:t>
            </a:r>
          </a:p>
          <a:p>
            <a:pPr lvl="1">
              <a:buClr>
                <a:schemeClr val="bg2">
                  <a:lumMod val="50000"/>
                </a:schemeClr>
              </a:buClr>
            </a:pPr>
            <a:r>
              <a:rPr lang="sv-SE" sz="1600" dirty="0" err="1">
                <a:solidFill>
                  <a:schemeClr val="bg2">
                    <a:lumMod val="25000"/>
                  </a:schemeClr>
                </a:solidFill>
                <a:cs typeface="Oracle Sans Light" panose="020B0403020204020204" pitchFamily="34" charset="0"/>
              </a:rPr>
              <a:t>https</a:t>
            </a:r>
            <a:r>
              <a:rPr lang="sv-SE" sz="1600" dirty="0">
                <a:solidFill>
                  <a:schemeClr val="bg2">
                    <a:lumMod val="25000"/>
                  </a:schemeClr>
                </a:solidFill>
                <a:cs typeface="Oracle Sans Light" panose="020B0403020204020204" pitchFamily="34" charset="0"/>
              </a:rPr>
              <a:t>://</a:t>
            </a:r>
            <a:r>
              <a:rPr lang="sv-SE" sz="1600" dirty="0" err="1">
                <a:solidFill>
                  <a:schemeClr val="bg2">
                    <a:lumMod val="25000"/>
                  </a:schemeClr>
                </a:solidFill>
                <a:cs typeface="Oracle Sans Light" panose="020B0403020204020204" pitchFamily="34" charset="0"/>
              </a:rPr>
              <a:t>www.linkedin.com</a:t>
            </a:r>
            <a:r>
              <a:rPr lang="sv-SE" sz="1600" dirty="0">
                <a:solidFill>
                  <a:schemeClr val="bg2">
                    <a:lumMod val="25000"/>
                  </a:schemeClr>
                </a:solidFill>
                <a:cs typeface="Oracle Sans Light" panose="020B0403020204020204" pitchFamily="34" charset="0"/>
              </a:rPr>
              <a:t>/in/emmanuel-colussi-b8b29113/ </a:t>
            </a:r>
          </a:p>
        </p:txBody>
      </p:sp>
      <p:sp>
        <p:nvSpPr>
          <p:cNvPr id="2" name="Slide Number Placeholder 1"/>
          <p:cNvSpPr>
            <a:spLocks noGrp="1"/>
          </p:cNvSpPr>
          <p:nvPr>
            <p:ph type="sldNum" sz="quarter" idx="12"/>
          </p:nvPr>
        </p:nvSpPr>
        <p:spPr/>
        <p:txBody>
          <a:bodyPr/>
          <a:lstStyle/>
          <a:p>
            <a:fld id="{7C371504-33D9-B044-8C50-620C44A06CB1}" type="slidenum">
              <a:rPr lang="en-US" smtClean="0"/>
              <a:pPr/>
              <a:t>2</a:t>
            </a:fld>
            <a:endParaRPr lang="en-US"/>
          </a:p>
        </p:txBody>
      </p:sp>
      <p:sp>
        <p:nvSpPr>
          <p:cNvPr id="9" name="Title 2">
            <a:extLst>
              <a:ext uri="{FF2B5EF4-FFF2-40B4-BE49-F238E27FC236}">
                <a16:creationId xmlns:a16="http://schemas.microsoft.com/office/drawing/2014/main" id="{9CEDDE12-9D7D-4690-8DF1-8080490FF65E}"/>
              </a:ext>
            </a:extLst>
          </p:cNvPr>
          <p:cNvSpPr>
            <a:spLocks noGrp="1"/>
          </p:cNvSpPr>
          <p:nvPr>
            <p:ph type="title"/>
          </p:nvPr>
        </p:nvSpPr>
        <p:spPr>
          <a:xfrm>
            <a:off x="761999" y="427158"/>
            <a:ext cx="10671048" cy="822960"/>
          </a:xfrm>
        </p:spPr>
        <p:txBody>
          <a:bodyPr/>
          <a:lstStyle/>
          <a:p>
            <a:r>
              <a:rPr lang="en-US" dirty="0"/>
              <a:t>Emmanuel COLUSSI</a:t>
            </a:r>
          </a:p>
        </p:txBody>
      </p:sp>
      <p:sp>
        <p:nvSpPr>
          <p:cNvPr id="7" name="TextShape 13">
            <a:extLst>
              <a:ext uri="{FF2B5EF4-FFF2-40B4-BE49-F238E27FC236}">
                <a16:creationId xmlns:a16="http://schemas.microsoft.com/office/drawing/2014/main" id="{84CE276A-4E26-12A3-08DD-BB8334C7EB74}"/>
              </a:ext>
            </a:extLst>
          </p:cNvPr>
          <p:cNvSpPr txBox="1"/>
          <p:nvPr/>
        </p:nvSpPr>
        <p:spPr>
          <a:xfrm>
            <a:off x="1127880" y="6424200"/>
            <a:ext cx="5744880" cy="364680"/>
          </a:xfrm>
          <a:prstGeom prst="rect">
            <a:avLst/>
          </a:prstGeom>
          <a:noFill/>
          <a:ln>
            <a:noFill/>
          </a:ln>
        </p:spPr>
        <p:txBody>
          <a:bodyPr lIns="0" tIns="0" rIns="0" bIns="0" anchor="ctr">
            <a:noAutofit/>
          </a:bodyPr>
          <a:lstStyle/>
          <a:p>
            <a:pPr>
              <a:lnSpc>
                <a:spcPct val="100000"/>
              </a:lnSpc>
            </a:pPr>
            <a:r>
              <a:rPr lang="en-US" sz="900" b="0" strike="noStrike" spc="-1" dirty="0">
                <a:solidFill>
                  <a:srgbClr val="8B8580"/>
                </a:solidFill>
                <a:latin typeface="Oracle Sans Tab"/>
              </a:rPr>
              <a:t>Copyright © 2024, Oracle and/or its affiliates </a:t>
            </a:r>
            <a:endParaRPr lang="en-US" sz="900" b="0" strike="noStrike" spc="-1" dirty="0">
              <a:latin typeface="Times New Roman"/>
            </a:endParaRPr>
          </a:p>
        </p:txBody>
      </p:sp>
      <p:pic>
        <p:nvPicPr>
          <p:cNvPr id="6" name="Image 5">
            <a:extLst>
              <a:ext uri="{FF2B5EF4-FFF2-40B4-BE49-F238E27FC236}">
                <a16:creationId xmlns:a16="http://schemas.microsoft.com/office/drawing/2014/main" id="{B950E225-FA78-70E6-0951-B4634C189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686" y="2371060"/>
            <a:ext cx="2248258" cy="2340547"/>
          </a:xfrm>
          <a:prstGeom prst="rect">
            <a:avLst/>
          </a:prstGeom>
        </p:spPr>
      </p:pic>
    </p:spTree>
    <p:extLst>
      <p:ext uri="{BB962C8B-B14F-4D97-AF65-F5344CB8AC3E}">
        <p14:creationId xmlns:p14="http://schemas.microsoft.com/office/powerpoint/2010/main" val="267315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err="1">
                <a:solidFill>
                  <a:schemeClr val="accent2"/>
                </a:solidFill>
              </a:rPr>
              <a:t>Objectifs</a:t>
            </a:r>
            <a:endParaRPr lang="en-GB" b="1" dirty="0">
              <a:solidFill>
                <a:schemeClr val="accent2"/>
              </a:solidFill>
            </a:endParaRPr>
          </a:p>
        </p:txBody>
      </p:sp>
      <p:sp>
        <p:nvSpPr>
          <p:cNvPr id="3" name="Content Placeholder 2"/>
          <p:cNvSpPr>
            <a:spLocks noGrp="1"/>
          </p:cNvSpPr>
          <p:nvPr>
            <p:ph sz="quarter" idx="14"/>
          </p:nvPr>
        </p:nvSpPr>
        <p:spPr>
          <a:xfrm>
            <a:off x="766763" y="1609724"/>
            <a:ext cx="3414944" cy="365125"/>
          </a:xfrm>
        </p:spPr>
        <p:txBody>
          <a:bodyPr/>
          <a:lstStyle/>
          <a:p>
            <a:r>
              <a:rPr lang="en-GB" b="1" dirty="0"/>
              <a:t>Un seul </a:t>
            </a:r>
            <a:r>
              <a:rPr lang="en-GB" b="1" dirty="0" err="1"/>
              <a:t>produit</a:t>
            </a:r>
            <a:r>
              <a:rPr lang="en-GB" b="1" dirty="0"/>
              <a:t> : MySQL</a:t>
            </a:r>
            <a:endParaRPr lang="en-GB" dirty="0"/>
          </a:p>
          <a:p>
            <a:endParaRPr lang="en-GB" dirty="0"/>
          </a:p>
        </p:txBody>
      </p:sp>
      <p:sp>
        <p:nvSpPr>
          <p:cNvPr id="4" name="Content Placeholder 3"/>
          <p:cNvSpPr>
            <a:spLocks noGrp="1"/>
          </p:cNvSpPr>
          <p:nvPr>
            <p:ph sz="quarter" idx="15"/>
          </p:nvPr>
        </p:nvSpPr>
        <p:spPr/>
        <p:txBody>
          <a:bodyPr/>
          <a:lstStyle/>
          <a:p>
            <a:r>
              <a:rPr lang="en-GB" b="1" dirty="0"/>
              <a:t>Facile à utiliser</a:t>
            </a:r>
            <a:endParaRPr lang="en-GB" dirty="0"/>
          </a:p>
          <a:p>
            <a:r>
              <a:rPr lang="en-GB" dirty="0"/>
              <a:t>Un client – MySQL Shell:</a:t>
            </a:r>
          </a:p>
          <a:p>
            <a:endParaRPr lang="en-GB" dirty="0"/>
          </a:p>
        </p:txBody>
      </p:sp>
      <p:sp>
        <p:nvSpPr>
          <p:cNvPr id="5" name="Content Placeholder 4"/>
          <p:cNvSpPr>
            <a:spLocks noGrp="1"/>
          </p:cNvSpPr>
          <p:nvPr>
            <p:ph sz="quarter" idx="16"/>
          </p:nvPr>
        </p:nvSpPr>
        <p:spPr>
          <a:xfrm>
            <a:off x="8145405" y="1609724"/>
            <a:ext cx="3300984" cy="636720"/>
          </a:xfrm>
        </p:spPr>
        <p:txBody>
          <a:bodyPr/>
          <a:lstStyle/>
          <a:p>
            <a:r>
              <a:rPr lang="en-GB" b="1" dirty="0"/>
              <a:t>Flexible et </a:t>
            </a:r>
            <a:r>
              <a:rPr lang="en-GB" b="1" dirty="0" err="1"/>
              <a:t>moderne</a:t>
            </a:r>
            <a:endParaRPr lang="en-GB" dirty="0"/>
          </a:p>
        </p:txBody>
      </p:sp>
      <p:sp>
        <p:nvSpPr>
          <p:cNvPr id="6" name="Title 5"/>
          <p:cNvSpPr>
            <a:spLocks noGrp="1"/>
          </p:cNvSpPr>
          <p:nvPr>
            <p:ph type="title"/>
          </p:nvPr>
        </p:nvSpPr>
        <p:spPr/>
        <p:txBody>
          <a:bodyPr/>
          <a:lstStyle/>
          <a:p>
            <a:r>
              <a:rPr lang="en-GB" dirty="0"/>
              <a:t>La solution : Cluster MySQL </a:t>
            </a:r>
            <a:r>
              <a:rPr lang="en-GB" dirty="0" err="1"/>
              <a:t>InnoDB</a:t>
            </a:r>
            <a:endParaRPr lang="en-GB" dirty="0"/>
          </a:p>
        </p:txBody>
      </p:sp>
      <p:sp>
        <p:nvSpPr>
          <p:cNvPr id="9" name="Slide Number Placeholder 8"/>
          <p:cNvSpPr>
            <a:spLocks noGrp="1"/>
          </p:cNvSpPr>
          <p:nvPr>
            <p:ph type="sldNum" sz="quarter" idx="19"/>
          </p:nvPr>
        </p:nvSpPr>
        <p:spPr/>
        <p:txBody>
          <a:bodyPr/>
          <a:lstStyle/>
          <a:p>
            <a:fld id="{345D60D9-5372-5F40-9443-0F9AE5BDC3C8}" type="slidenum">
              <a:rPr lang="en-US" smtClean="0"/>
              <a:pPr/>
              <a:t>20</a:t>
            </a:fld>
            <a:endParaRPr lang="en-US"/>
          </a:p>
        </p:txBody>
      </p:sp>
      <p:pic>
        <p:nvPicPr>
          <p:cNvPr id="1028" name="Picture 4" descr="Gear clipart gear system, Picture #1198146 gear clipart gear system"/>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32066" y="2093764"/>
            <a:ext cx="1916643" cy="12554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sy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068" y="4303153"/>
            <a:ext cx="1268282" cy="12682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145405" y="2246444"/>
            <a:ext cx="2601994" cy="461665"/>
          </a:xfrm>
          <a:prstGeom prst="rect">
            <a:avLst/>
          </a:prstGeom>
          <a:noFill/>
        </p:spPr>
        <p:txBody>
          <a:bodyPr wrap="none" rtlCol="0">
            <a:spAutoFit/>
          </a:bodyPr>
          <a:lstStyle/>
          <a:p>
            <a:r>
              <a:rPr lang="en-GB" sz="2400" b="1" dirty="0">
                <a:solidFill>
                  <a:srgbClr val="41817E"/>
                </a:solidFill>
                <a:latin typeface="Lucida Console" panose="020B0609040504020204" pitchFamily="49" charset="0"/>
              </a:rPr>
              <a:t>{ Job: done }</a:t>
            </a:r>
          </a:p>
        </p:txBody>
      </p:sp>
      <p:sp>
        <p:nvSpPr>
          <p:cNvPr id="7" name="Footer Placeholder 6">
            <a:extLst>
              <a:ext uri="{FF2B5EF4-FFF2-40B4-BE49-F238E27FC236}">
                <a16:creationId xmlns:a16="http://schemas.microsoft.com/office/drawing/2014/main" id="{52818613-B546-6BDC-4A9B-2ED8F165EB03}"/>
              </a:ext>
            </a:extLst>
          </p:cNvPr>
          <p:cNvSpPr>
            <a:spLocks noGrp="1"/>
          </p:cNvSpPr>
          <p:nvPr>
            <p:ph type="ftr" sz="quarter" idx="18"/>
          </p:nvPr>
        </p:nvSpPr>
        <p:spPr/>
        <p:txBody>
          <a:bodyPr/>
          <a:lstStyle/>
          <a:p>
            <a:r>
              <a:rPr lang="en-US"/>
              <a:t>Copyright © 2024, Oracle and/or its affiliates. All rights reserved.</a:t>
            </a:r>
          </a:p>
        </p:txBody>
      </p:sp>
      <p:grpSp>
        <p:nvGrpSpPr>
          <p:cNvPr id="8" name="Groupe 7">
            <a:extLst>
              <a:ext uri="{FF2B5EF4-FFF2-40B4-BE49-F238E27FC236}">
                <a16:creationId xmlns:a16="http://schemas.microsoft.com/office/drawing/2014/main" id="{AF0E8FC8-BC0C-3F28-CA2C-5C5035A20823}"/>
              </a:ext>
            </a:extLst>
          </p:cNvPr>
          <p:cNvGrpSpPr/>
          <p:nvPr/>
        </p:nvGrpSpPr>
        <p:grpSpPr>
          <a:xfrm>
            <a:off x="5061332" y="2488591"/>
            <a:ext cx="1507018" cy="1394514"/>
            <a:chOff x="9379902" y="1674674"/>
            <a:chExt cx="1735256" cy="1973745"/>
          </a:xfrm>
        </p:grpSpPr>
        <p:pic>
          <p:nvPicPr>
            <p:cNvPr id="11" name="Picture 20" descr="ic-CollaborationTools-gray.png">
              <a:extLst>
                <a:ext uri="{FF2B5EF4-FFF2-40B4-BE49-F238E27FC236}">
                  <a16:creationId xmlns:a16="http://schemas.microsoft.com/office/drawing/2014/main" id="{A1F9F757-0982-3373-5F30-D6A0A3A6FADC}"/>
                </a:ext>
              </a:extLst>
            </p:cNvPr>
            <p:cNvPicPr>
              <a:picLocks noChangeAspect="1"/>
            </p:cNvPicPr>
            <p:nvPr/>
          </p:nvPicPr>
          <p:blipFill>
            <a:blip r:embed="rId4" cstate="print"/>
            <a:stretch>
              <a:fillRect/>
            </a:stretch>
          </p:blipFill>
          <p:spPr>
            <a:xfrm>
              <a:off x="9595313" y="1674674"/>
              <a:ext cx="1304434" cy="1304434"/>
            </a:xfrm>
            <a:prstGeom prst="rect">
              <a:avLst/>
            </a:prstGeom>
          </p:spPr>
        </p:pic>
        <p:sp>
          <p:nvSpPr>
            <p:cNvPr id="12" name="TextBox 21">
              <a:extLst>
                <a:ext uri="{FF2B5EF4-FFF2-40B4-BE49-F238E27FC236}">
                  <a16:creationId xmlns:a16="http://schemas.microsoft.com/office/drawing/2014/main" id="{800E42BB-C42C-EEA3-B4DD-A32548A33435}"/>
                </a:ext>
              </a:extLst>
            </p:cNvPr>
            <p:cNvSpPr txBox="1"/>
            <p:nvPr/>
          </p:nvSpPr>
          <p:spPr>
            <a:xfrm>
              <a:off x="9379902" y="2883248"/>
              <a:ext cx="1735256" cy="765171"/>
            </a:xfrm>
            <a:prstGeom prst="rect">
              <a:avLst/>
            </a:prstGeom>
            <a:noFill/>
          </p:spPr>
          <p:txBody>
            <a:bodyPr wrap="none" lIns="0" tIns="0" rIns="0" bIns="0" rtlCol="0">
              <a:noAutofit/>
            </a:bodyPr>
            <a:lstStyle/>
            <a:p>
              <a:pPr algn="ctr">
                <a:lnSpc>
                  <a:spcPct val="90000"/>
                </a:lnSpc>
              </a:pPr>
              <a:r>
                <a:rPr lang="en-US" b="1" dirty="0">
                  <a:solidFill>
                    <a:schemeClr val="accent1"/>
                  </a:solidFill>
                </a:rPr>
                <a:t>MySQL Shell</a:t>
              </a:r>
            </a:p>
          </p:txBody>
        </p:sp>
      </p:grpSp>
    </p:spTree>
    <p:extLst>
      <p:ext uri="{BB962C8B-B14F-4D97-AF65-F5344CB8AC3E}">
        <p14:creationId xmlns:p14="http://schemas.microsoft.com/office/powerpoint/2010/main" val="110737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heckerboard(across)">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ppt_x"/>
                                          </p:val>
                                        </p:tav>
                                        <p:tav tm="100000">
                                          <p:val>
                                            <p:strVal val="#ppt_x"/>
                                          </p:val>
                                        </p:tav>
                                      </p:tavLst>
                                    </p:anim>
                                    <p:anim calcmode="lin" valueType="num">
                                      <p:cBhvr additive="base">
                                        <p:cTn id="26" dur="500" fill="hold"/>
                                        <p:tgtEl>
                                          <p:spTgt spid="103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checkerboard(across)">
                                      <p:cBhvr>
                                        <p:cTn id="35" dur="500"/>
                                        <p:tgtEl>
                                          <p:spTgt spid="5">
                                            <p:txEl>
                                              <p:pRg st="0" end="0"/>
                                            </p:txEl>
                                          </p:spTgt>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heckerboard(across)">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8DAEF59-923A-3043-95D2-D745C92BB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152" y="1524230"/>
            <a:ext cx="2994702" cy="4592337"/>
          </a:xfrm>
          <a:prstGeom prst="rect">
            <a:avLst/>
          </a:prstGeom>
        </p:spPr>
      </p:pic>
      <p:sp>
        <p:nvSpPr>
          <p:cNvPr id="4" name="Content Placeholder 3">
            <a:extLst>
              <a:ext uri="{FF2B5EF4-FFF2-40B4-BE49-F238E27FC236}">
                <a16:creationId xmlns:a16="http://schemas.microsoft.com/office/drawing/2014/main" id="{61694259-EA21-41A9-9811-4298B76017AB}"/>
              </a:ext>
            </a:extLst>
          </p:cNvPr>
          <p:cNvSpPr>
            <a:spLocks noGrp="1"/>
          </p:cNvSpPr>
          <p:nvPr>
            <p:ph sz="quarter" idx="15"/>
          </p:nvPr>
        </p:nvSpPr>
        <p:spPr>
          <a:xfrm>
            <a:off x="6366214" y="1608575"/>
            <a:ext cx="5414721" cy="4507992"/>
          </a:xfrm>
        </p:spPr>
        <p:txBody>
          <a:bodyPr/>
          <a:lstStyle/>
          <a:p>
            <a:r>
              <a:rPr lang="en-US" sz="2000" b="1" dirty="0"/>
              <a:t>Solution de haute </a:t>
            </a:r>
            <a:r>
              <a:rPr lang="en-US" sz="2000" b="1" dirty="0" err="1"/>
              <a:t>disponibilité</a:t>
            </a:r>
            <a:r>
              <a:rPr lang="en-US" sz="2000" b="1" dirty="0"/>
              <a:t> </a:t>
            </a:r>
            <a:r>
              <a:rPr lang="en-US" sz="2000" b="1" dirty="0" err="1"/>
              <a:t>basée</a:t>
            </a:r>
            <a:r>
              <a:rPr lang="en-US" sz="2000" b="1" dirty="0"/>
              <a:t> sur la </a:t>
            </a:r>
            <a:r>
              <a:rPr lang="en-US" sz="2000" b="1" dirty="0" err="1"/>
              <a:t>réplication</a:t>
            </a:r>
            <a:r>
              <a:rPr lang="en-US" sz="2000" b="1" dirty="0"/>
              <a:t> de </a:t>
            </a:r>
            <a:r>
              <a:rPr lang="en-US" sz="2000" b="1" dirty="0" err="1"/>
              <a:t>groupe</a:t>
            </a:r>
            <a:r>
              <a:rPr lang="en-US" sz="2000" b="1" dirty="0"/>
              <a:t>, </a:t>
            </a:r>
            <a:r>
              <a:rPr lang="en-US" sz="2000" b="1" dirty="0" err="1"/>
              <a:t>entièrement</a:t>
            </a:r>
            <a:r>
              <a:rPr lang="en-US" sz="2000" b="1" dirty="0"/>
              <a:t> </a:t>
            </a:r>
            <a:r>
              <a:rPr lang="en-US" sz="2000" b="1" dirty="0" err="1"/>
              <a:t>intégrée</a:t>
            </a:r>
            <a:endParaRPr lang="en-US" sz="2000" b="1" dirty="0"/>
          </a:p>
          <a:p>
            <a:endParaRPr lang="en-US" dirty="0"/>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Shell</a:t>
            </a:r>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Router</a:t>
            </a:r>
          </a:p>
          <a:p>
            <a:pPr marL="285750" indent="-285750">
              <a:buFont typeface="Arial" panose="020B0604020202020204" pitchFamily="34" charset="0"/>
              <a:buChar char="•"/>
            </a:pPr>
            <a:r>
              <a:rPr lang="en-US" dirty="0">
                <a:solidFill>
                  <a:srgbClr val="00758F"/>
                </a:solidFill>
              </a:rPr>
              <a:t>My</a:t>
            </a:r>
            <a:r>
              <a:rPr lang="en-US" dirty="0">
                <a:solidFill>
                  <a:srgbClr val="F29111"/>
                </a:solidFill>
              </a:rPr>
              <a:t>SQL </a:t>
            </a:r>
            <a:r>
              <a:rPr lang="en-US" dirty="0"/>
              <a:t>Server </a:t>
            </a:r>
          </a:p>
          <a:p>
            <a:pPr marL="651510" lvl="1" indent="-285750"/>
            <a:r>
              <a:rPr lang="en-US" sz="1600" dirty="0"/>
              <a:t>La replication de </a:t>
            </a:r>
            <a:r>
              <a:rPr lang="en-US" sz="1600" dirty="0" err="1"/>
              <a:t>groupe</a:t>
            </a:r>
            <a:r>
              <a:rPr lang="en-US" sz="1600" dirty="0"/>
              <a:t> </a:t>
            </a:r>
            <a:r>
              <a:rPr lang="en-US" sz="1600" dirty="0" err="1"/>
              <a:t>fournie</a:t>
            </a:r>
            <a:r>
              <a:rPr lang="en-US" sz="1600" dirty="0"/>
              <a:t>:</a:t>
            </a:r>
          </a:p>
          <a:p>
            <a:pPr marL="833438" lvl="2" indent="-285750"/>
            <a:r>
              <a:rPr lang="en-US" sz="1400" dirty="0"/>
              <a:t>Failover </a:t>
            </a:r>
            <a:r>
              <a:rPr lang="en-US" sz="1400" dirty="0" err="1"/>
              <a:t>automatique</a:t>
            </a:r>
            <a:r>
              <a:rPr lang="en-US" sz="1400" dirty="0"/>
              <a:t> / </a:t>
            </a:r>
            <a:r>
              <a:rPr lang="en-US" sz="1400" dirty="0" err="1"/>
              <a:t>Tolérance</a:t>
            </a:r>
            <a:r>
              <a:rPr lang="en-US" sz="1400" dirty="0"/>
              <a:t> de panne</a:t>
            </a:r>
          </a:p>
          <a:p>
            <a:pPr marL="833438" lvl="2" indent="-285750"/>
            <a:r>
              <a:rPr lang="en-US" sz="1400" dirty="0" err="1"/>
              <a:t>Changements</a:t>
            </a:r>
            <a:r>
              <a:rPr lang="en-US" sz="1400" dirty="0"/>
              <a:t> </a:t>
            </a:r>
            <a:r>
              <a:rPr lang="en-US" sz="1400" dirty="0" err="1"/>
              <a:t>automatiques</a:t>
            </a:r>
            <a:r>
              <a:rPr lang="en-US" sz="1400" dirty="0"/>
              <a:t> de members</a:t>
            </a:r>
          </a:p>
          <a:p>
            <a:pPr marL="833438" lvl="2" indent="-285750"/>
            <a:r>
              <a:rPr lang="en-US" sz="1400" dirty="0"/>
              <a:t>Gestion des partitions du réseau</a:t>
            </a:r>
          </a:p>
          <a:p>
            <a:pPr marL="833438" lvl="2" indent="-285750"/>
            <a:r>
              <a:rPr lang="en-US" sz="1400" dirty="0" err="1"/>
              <a:t>Cohérence</a:t>
            </a:r>
            <a:endParaRPr lang="en-US" sz="1400" dirty="0"/>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21</a:t>
            </a:fld>
            <a:endParaRPr lang="en-US"/>
          </a:p>
        </p:txBody>
      </p:sp>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a:solidFill>
                  <a:srgbClr val="00758F"/>
                </a:solidFill>
              </a:rPr>
              <a:t>My</a:t>
            </a:r>
            <a:r>
              <a:rPr lang="en-US">
                <a:solidFill>
                  <a:srgbClr val="F29111"/>
                </a:solidFill>
              </a:rPr>
              <a:t>SQL</a:t>
            </a:r>
            <a:r>
              <a:rPr lang="en-US"/>
              <a:t> </a:t>
            </a:r>
            <a:r>
              <a:rPr lang="en-US" err="1"/>
              <a:t>InnoDB</a:t>
            </a:r>
            <a:r>
              <a:rPr lang="en-US"/>
              <a:t> Cluster</a:t>
            </a:r>
          </a:p>
        </p:txBody>
      </p:sp>
      <p:sp>
        <p:nvSpPr>
          <p:cNvPr id="11" name="TextBox 10">
            <a:extLst>
              <a:ext uri="{FF2B5EF4-FFF2-40B4-BE49-F238E27FC236}">
                <a16:creationId xmlns:a16="http://schemas.microsoft.com/office/drawing/2014/main" id="{634A0074-A1A8-3B47-815F-31C7AF68EB66}"/>
              </a:ext>
            </a:extLst>
          </p:cNvPr>
          <p:cNvSpPr txBox="1"/>
          <p:nvPr/>
        </p:nvSpPr>
        <p:spPr>
          <a:xfrm>
            <a:off x="6035557" y="5470236"/>
            <a:ext cx="5745379" cy="646331"/>
          </a:xfrm>
          <a:prstGeom prst="rect">
            <a:avLst/>
          </a:prstGeom>
          <a:noFill/>
        </p:spPr>
        <p:txBody>
          <a:bodyPr wrap="square" rtlCol="0">
            <a:spAutoFit/>
          </a:bodyPr>
          <a:lstStyle/>
          <a:p>
            <a:pPr algn="ctr"/>
            <a:r>
              <a:rPr lang="en-US" dirty="0">
                <a:latin typeface="Consolas" charset="0"/>
                <a:ea typeface="Consolas" charset="0"/>
                <a:cs typeface="Consolas" charset="0"/>
              </a:rPr>
              <a:t>RPO = 0</a:t>
            </a:r>
            <a:br>
              <a:rPr lang="en-US" dirty="0">
                <a:latin typeface="Consolas" charset="0"/>
                <a:ea typeface="Consolas" charset="0"/>
                <a:cs typeface="Consolas" charset="0"/>
              </a:rPr>
            </a:br>
            <a:r>
              <a:rPr lang="en-US" dirty="0">
                <a:latin typeface="Consolas" charset="0"/>
                <a:ea typeface="Consolas" charset="0"/>
                <a:cs typeface="Consolas" charset="0"/>
              </a:rPr>
              <a:t>RTO = seconds (failover </a:t>
            </a:r>
            <a:r>
              <a:rPr lang="en-US" dirty="0" err="1">
                <a:latin typeface="Consolas" charset="0"/>
                <a:ea typeface="Consolas" charset="0"/>
                <a:cs typeface="Consolas" charset="0"/>
              </a:rPr>
              <a:t>automatique</a:t>
            </a:r>
            <a:r>
              <a:rPr lang="en-US" dirty="0">
                <a:latin typeface="Consolas" charset="0"/>
                <a:ea typeface="Consolas" charset="0"/>
                <a:cs typeface="Consolas" charset="0"/>
              </a:rPr>
              <a:t>) </a:t>
            </a:r>
            <a:endParaRPr lang="en-US" dirty="0">
              <a:effectLst/>
              <a:latin typeface="Consolas" charset="0"/>
              <a:ea typeface="Consolas" charset="0"/>
              <a:cs typeface="Consolas" charset="0"/>
            </a:endParaRPr>
          </a:p>
        </p:txBody>
      </p:sp>
      <p:sp>
        <p:nvSpPr>
          <p:cNvPr id="3" name="Footer Placeholder 2">
            <a:extLst>
              <a:ext uri="{FF2B5EF4-FFF2-40B4-BE49-F238E27FC236}">
                <a16:creationId xmlns:a16="http://schemas.microsoft.com/office/drawing/2014/main" id="{2EAA482A-A14C-A14C-1DEB-87EE985A9609}"/>
              </a:ext>
            </a:extLst>
          </p:cNvPr>
          <p:cNvSpPr>
            <a:spLocks noGrp="1"/>
          </p:cNvSpPr>
          <p:nvPr>
            <p:ph type="ftr" sz="quarter" idx="17"/>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5228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err="1"/>
              <a:t>InnoDB</a:t>
            </a:r>
            <a:r>
              <a:rPr lang="en-GB" dirty="0"/>
              <a:t> Cluster: les </a:t>
            </a:r>
            <a:r>
              <a:rPr lang="en-GB" dirty="0" err="1"/>
              <a:t>composants</a:t>
            </a:r>
            <a:endParaRPr lang="en-GB" dirty="0"/>
          </a:p>
        </p:txBody>
      </p:sp>
      <p:sp>
        <p:nvSpPr>
          <p:cNvPr id="6" name="Slide Number Placeholder 5"/>
          <p:cNvSpPr>
            <a:spLocks noGrp="1"/>
          </p:cNvSpPr>
          <p:nvPr>
            <p:ph type="sldNum" sz="quarter" idx="16"/>
          </p:nvPr>
        </p:nvSpPr>
        <p:spPr/>
        <p:txBody>
          <a:bodyPr/>
          <a:lstStyle/>
          <a:p>
            <a:fld id="{345D60D9-5372-5F40-9443-0F9AE5BDC3C8}" type="slidenum">
              <a:rPr lang="en-US" smtClean="0"/>
              <a:pPr/>
              <a:t>22</a:t>
            </a:fld>
            <a:endParaRPr lang="en-US"/>
          </a:p>
        </p:txBody>
      </p:sp>
      <p:cxnSp>
        <p:nvCxnSpPr>
          <p:cNvPr id="7" name="Straight Arrow Connector 6"/>
          <p:cNvCxnSpPr>
            <a:cxnSpLocks noChangeShapeType="1"/>
          </p:cNvCxnSpPr>
          <p:nvPr/>
        </p:nvCxnSpPr>
        <p:spPr bwMode="auto">
          <a:xfrm>
            <a:off x="6279704" y="4082663"/>
            <a:ext cx="0" cy="454321"/>
          </a:xfrm>
          <a:prstGeom prst="straightConnector1">
            <a:avLst/>
          </a:prstGeom>
          <a:noFill/>
          <a:ln w="31750" cap="sq">
            <a:solidFill>
              <a:srgbClr val="46575E"/>
            </a:solidFill>
            <a:round/>
            <a:headEnd type="arrow" w="med" len="med"/>
            <a:tailEnd type="arrow" w="med" len="med"/>
          </a:ln>
          <a:effectLst>
            <a:outerShdw blurRad="63500" dist="23000" dir="5400000" rotWithShape="0">
              <a:srgbClr val="000000">
                <a:alpha val="34999"/>
              </a:srgbClr>
            </a:outerShdw>
          </a:effectLst>
        </p:spPr>
      </p:cxnSp>
      <p:cxnSp>
        <p:nvCxnSpPr>
          <p:cNvPr id="8" name="Straight Arrow Connector 7"/>
          <p:cNvCxnSpPr/>
          <p:nvPr/>
        </p:nvCxnSpPr>
        <p:spPr>
          <a:xfrm flipH="1">
            <a:off x="7271575" y="2255747"/>
            <a:ext cx="570160" cy="365125"/>
          </a:xfrm>
          <a:prstGeom prst="straightConnector1">
            <a:avLst/>
          </a:prstGeom>
          <a:noFill/>
          <a:ln w="31750" cap="sq">
            <a:solidFill>
              <a:srgbClr val="46575E"/>
            </a:solidFill>
            <a:round/>
            <a:headEnd type="arrow" w="med" len="med"/>
            <a:tailEnd type="arrow" w="med" len="med"/>
          </a:ln>
          <a:effectLst>
            <a:outerShdw blurRad="63500" dist="23000" dir="5400000" rotWithShape="0">
              <a:srgbClr val="000000">
                <a:alpha val="34999"/>
              </a:srgbClr>
            </a:outerShdw>
          </a:effectLst>
        </p:spPr>
      </p:cxnSp>
      <p:pic>
        <p:nvPicPr>
          <p:cNvPr id="9" name="Picture 25" descr="ic-BigServer-gray.png"/>
          <p:cNvPicPr>
            <a:picLocks noChangeAspect="1"/>
          </p:cNvPicPr>
          <p:nvPr/>
        </p:nvPicPr>
        <p:blipFill>
          <a:blip r:embed="rId2" cstate="print"/>
          <a:srcRect/>
          <a:stretch>
            <a:fillRect/>
          </a:stretch>
        </p:blipFill>
        <p:spPr bwMode="auto">
          <a:xfrm>
            <a:off x="5377873" y="1653636"/>
            <a:ext cx="1105665" cy="1105665"/>
          </a:xfrm>
          <a:prstGeom prst="rect">
            <a:avLst/>
          </a:prstGeom>
          <a:noFill/>
          <a:ln w="9525">
            <a:noFill/>
            <a:miter lim="800000"/>
            <a:headEnd/>
            <a:tailEnd/>
          </a:ln>
        </p:spPr>
      </p:pic>
      <p:pic>
        <p:nvPicPr>
          <p:cNvPr id="10" name="Picture 26" descr="ic-BigServer-gray.png"/>
          <p:cNvPicPr>
            <a:picLocks noChangeAspect="1"/>
          </p:cNvPicPr>
          <p:nvPr/>
        </p:nvPicPr>
        <p:blipFill>
          <a:blip r:embed="rId2" cstate="print"/>
          <a:srcRect/>
          <a:stretch>
            <a:fillRect/>
          </a:stretch>
        </p:blipFill>
        <p:spPr bwMode="auto">
          <a:xfrm>
            <a:off x="6201787" y="1663161"/>
            <a:ext cx="1105664" cy="1105665"/>
          </a:xfrm>
          <a:prstGeom prst="rect">
            <a:avLst/>
          </a:prstGeom>
          <a:noFill/>
          <a:ln w="9525">
            <a:noFill/>
            <a:miter lim="800000"/>
            <a:headEnd/>
            <a:tailEnd/>
          </a:ln>
        </p:spPr>
      </p:pic>
      <p:pic>
        <p:nvPicPr>
          <p:cNvPr id="11" name="Picture 28" descr="ic-BigServer-gray.png"/>
          <p:cNvPicPr>
            <a:picLocks noChangeAspect="1"/>
          </p:cNvPicPr>
          <p:nvPr/>
        </p:nvPicPr>
        <p:blipFill>
          <a:blip r:embed="rId2" cstate="print"/>
          <a:srcRect/>
          <a:stretch>
            <a:fillRect/>
          </a:stretch>
        </p:blipFill>
        <p:spPr bwMode="auto">
          <a:xfrm>
            <a:off x="5772527" y="2985231"/>
            <a:ext cx="1105664" cy="1105665"/>
          </a:xfrm>
          <a:prstGeom prst="rect">
            <a:avLst/>
          </a:prstGeom>
          <a:noFill/>
          <a:ln w="9525">
            <a:noFill/>
            <a:miter lim="800000"/>
            <a:headEnd/>
            <a:tailEnd/>
          </a:ln>
        </p:spPr>
      </p:pic>
      <p:sp>
        <p:nvSpPr>
          <p:cNvPr id="12" name="TextBox 29"/>
          <p:cNvSpPr txBox="1">
            <a:spLocks noChangeArrowheads="1"/>
          </p:cNvSpPr>
          <p:nvPr/>
        </p:nvSpPr>
        <p:spPr bwMode="auto">
          <a:xfrm>
            <a:off x="5667503" y="2669887"/>
            <a:ext cx="1515171" cy="430409"/>
          </a:xfrm>
          <a:prstGeom prst="rect">
            <a:avLst/>
          </a:prstGeom>
          <a:noFill/>
          <a:ln w="9525">
            <a:noFill/>
            <a:miter lim="800000"/>
            <a:headEnd/>
            <a:tailEnd/>
          </a:ln>
        </p:spPr>
        <p:txBody>
          <a:bodyPr wrap="none" lIns="0" tIns="0" rIns="0" bIns="0"/>
          <a:lstStyle/>
          <a:p>
            <a:pPr algn="ctr">
              <a:lnSpc>
                <a:spcPct val="90000"/>
              </a:lnSpc>
            </a:pPr>
            <a:r>
              <a:rPr lang="en-US"/>
              <a:t>App Servers with</a:t>
            </a:r>
          </a:p>
          <a:p>
            <a:pPr algn="ctr">
              <a:lnSpc>
                <a:spcPct val="90000"/>
              </a:lnSpc>
            </a:pPr>
            <a:r>
              <a:rPr lang="en-US" b="1" err="1">
                <a:solidFill>
                  <a:schemeClr val="accent1"/>
                </a:solidFill>
              </a:rPr>
              <a:t>MySQL</a:t>
            </a:r>
            <a:r>
              <a:rPr lang="en-US" b="1">
                <a:solidFill>
                  <a:schemeClr val="accent1"/>
                </a:solidFill>
              </a:rPr>
              <a:t> Router</a:t>
            </a:r>
          </a:p>
        </p:txBody>
      </p:sp>
      <p:pic>
        <p:nvPicPr>
          <p:cNvPr id="13" name="Picture 31" descr="ic-Laptop-gray.png"/>
          <p:cNvPicPr>
            <a:picLocks noChangeAspect="1"/>
          </p:cNvPicPr>
          <p:nvPr/>
        </p:nvPicPr>
        <p:blipFill>
          <a:blip r:embed="rId3" cstate="print"/>
          <a:srcRect/>
          <a:stretch>
            <a:fillRect/>
          </a:stretch>
        </p:blipFill>
        <p:spPr bwMode="auto">
          <a:xfrm>
            <a:off x="7680921" y="1714499"/>
            <a:ext cx="532358" cy="532358"/>
          </a:xfrm>
          <a:prstGeom prst="rect">
            <a:avLst/>
          </a:prstGeom>
          <a:noFill/>
          <a:ln w="9525">
            <a:noFill/>
            <a:miter lim="800000"/>
            <a:headEnd/>
            <a:tailEnd/>
          </a:ln>
        </p:spPr>
      </p:pic>
      <p:pic>
        <p:nvPicPr>
          <p:cNvPr id="14" name="Picture 32" descr="ic-MobilePhone-gray.png"/>
          <p:cNvPicPr>
            <a:picLocks noChangeAspect="1"/>
          </p:cNvPicPr>
          <p:nvPr/>
        </p:nvPicPr>
        <p:blipFill>
          <a:blip r:embed="rId4" cstate="print"/>
          <a:srcRect/>
          <a:stretch>
            <a:fillRect/>
          </a:stretch>
        </p:blipFill>
        <p:spPr bwMode="auto">
          <a:xfrm>
            <a:off x="8015317" y="1787840"/>
            <a:ext cx="520223" cy="518707"/>
          </a:xfrm>
          <a:prstGeom prst="rect">
            <a:avLst/>
          </a:prstGeom>
          <a:noFill/>
          <a:ln w="9525">
            <a:noFill/>
            <a:miter lim="800000"/>
            <a:headEnd/>
            <a:tailEnd/>
          </a:ln>
        </p:spPr>
      </p:pic>
      <p:pic>
        <p:nvPicPr>
          <p:cNvPr id="15" name="Picture 33" descr="ic-FlatscreenMonitor-gray.png"/>
          <p:cNvPicPr>
            <a:picLocks noChangeAspect="1"/>
          </p:cNvPicPr>
          <p:nvPr/>
        </p:nvPicPr>
        <p:blipFill>
          <a:blip r:embed="rId5" cstate="print"/>
          <a:srcRect/>
          <a:stretch>
            <a:fillRect/>
          </a:stretch>
        </p:blipFill>
        <p:spPr bwMode="auto">
          <a:xfrm>
            <a:off x="8340696" y="1702761"/>
            <a:ext cx="586958" cy="586957"/>
          </a:xfrm>
          <a:prstGeom prst="rect">
            <a:avLst/>
          </a:prstGeom>
          <a:noFill/>
          <a:ln w="9525">
            <a:noFill/>
            <a:miter lim="800000"/>
            <a:headEnd/>
            <a:tailEnd/>
          </a:ln>
        </p:spPr>
      </p:pic>
      <p:pic>
        <p:nvPicPr>
          <p:cNvPr id="16" name="Picture 34" descr="ic-DataCenter-gray.png"/>
          <p:cNvPicPr>
            <a:picLocks noChangeAspect="1"/>
          </p:cNvPicPr>
          <p:nvPr/>
        </p:nvPicPr>
        <p:blipFill>
          <a:blip r:embed="rId6" cstate="print"/>
          <a:srcRect/>
          <a:stretch>
            <a:fillRect/>
          </a:stretch>
        </p:blipFill>
        <p:spPr bwMode="auto">
          <a:xfrm>
            <a:off x="6170363" y="4421929"/>
            <a:ext cx="1160266" cy="1160265"/>
          </a:xfrm>
          <a:prstGeom prst="rect">
            <a:avLst/>
          </a:prstGeom>
          <a:noFill/>
          <a:ln w="9525">
            <a:noFill/>
            <a:miter lim="800000"/>
            <a:headEnd/>
            <a:tailEnd/>
          </a:ln>
        </p:spPr>
      </p:pic>
      <p:pic>
        <p:nvPicPr>
          <p:cNvPr id="17" name="Picture 35" descr="ic-DataCenter-gray.png"/>
          <p:cNvPicPr>
            <a:picLocks noChangeAspect="1"/>
          </p:cNvPicPr>
          <p:nvPr/>
        </p:nvPicPr>
        <p:blipFill>
          <a:blip r:embed="rId7" cstate="print"/>
          <a:srcRect/>
          <a:stretch>
            <a:fillRect/>
          </a:stretch>
        </p:blipFill>
        <p:spPr bwMode="auto">
          <a:xfrm>
            <a:off x="5265488" y="4418754"/>
            <a:ext cx="1160266" cy="1160265"/>
          </a:xfrm>
          <a:prstGeom prst="rect">
            <a:avLst/>
          </a:prstGeom>
          <a:noFill/>
          <a:ln w="9525">
            <a:noFill/>
            <a:miter lim="800000"/>
            <a:headEnd/>
            <a:tailEnd/>
          </a:ln>
        </p:spPr>
      </p:pic>
      <p:sp>
        <p:nvSpPr>
          <p:cNvPr id="18" name="TextBox 36"/>
          <p:cNvSpPr txBox="1">
            <a:spLocks noChangeArrowheads="1"/>
          </p:cNvSpPr>
          <p:nvPr/>
        </p:nvSpPr>
        <p:spPr bwMode="auto">
          <a:xfrm>
            <a:off x="3920052" y="5494831"/>
            <a:ext cx="4644828" cy="279744"/>
          </a:xfrm>
          <a:prstGeom prst="rect">
            <a:avLst/>
          </a:prstGeom>
          <a:noFill/>
          <a:ln w="9525">
            <a:noFill/>
            <a:miter lim="800000"/>
            <a:headEnd/>
            <a:tailEnd/>
          </a:ln>
        </p:spPr>
        <p:txBody>
          <a:bodyPr wrap="none" lIns="0" tIns="0" rIns="0" bIns="0"/>
          <a:lstStyle/>
          <a:p>
            <a:pPr>
              <a:lnSpc>
                <a:spcPct val="90000"/>
              </a:lnSpc>
            </a:pPr>
            <a:r>
              <a:rPr lang="en-US" b="1" dirty="0">
                <a:solidFill>
                  <a:schemeClr val="accent1"/>
                </a:solidFill>
              </a:rPr>
              <a:t>MySQL Server avec Group Replication plugin</a:t>
            </a:r>
          </a:p>
        </p:txBody>
      </p:sp>
      <p:pic>
        <p:nvPicPr>
          <p:cNvPr id="19" name="Picture 37" descr="ic-Database-red.png"/>
          <p:cNvPicPr>
            <a:picLocks noChangeAspect="1"/>
          </p:cNvPicPr>
          <p:nvPr/>
        </p:nvPicPr>
        <p:blipFill>
          <a:blip r:embed="rId8" cstate="print"/>
          <a:srcRect/>
          <a:stretch>
            <a:fillRect/>
          </a:stretch>
        </p:blipFill>
        <p:spPr bwMode="auto">
          <a:xfrm>
            <a:off x="6909214" y="4986154"/>
            <a:ext cx="494440" cy="494440"/>
          </a:xfrm>
          <a:prstGeom prst="rect">
            <a:avLst/>
          </a:prstGeom>
          <a:noFill/>
          <a:ln w="9525">
            <a:noFill/>
            <a:miter lim="800000"/>
            <a:headEnd/>
            <a:tailEnd/>
          </a:ln>
        </p:spPr>
      </p:pic>
      <p:pic>
        <p:nvPicPr>
          <p:cNvPr id="20" name="Picture 38" descr="ic-Database-red.png"/>
          <p:cNvPicPr>
            <a:picLocks noChangeAspect="1"/>
          </p:cNvPicPr>
          <p:nvPr/>
        </p:nvPicPr>
        <p:blipFill>
          <a:blip r:embed="rId9" cstate="print"/>
          <a:srcRect/>
          <a:stretch>
            <a:fillRect/>
          </a:stretch>
        </p:blipFill>
        <p:spPr bwMode="auto">
          <a:xfrm>
            <a:off x="5165502" y="4985517"/>
            <a:ext cx="480789" cy="480790"/>
          </a:xfrm>
          <a:prstGeom prst="rect">
            <a:avLst/>
          </a:prstGeom>
          <a:noFill/>
          <a:ln w="9525">
            <a:noFill/>
            <a:miter lim="800000"/>
            <a:headEnd/>
            <a:tailEnd/>
          </a:ln>
        </p:spPr>
      </p:pic>
      <p:pic>
        <p:nvPicPr>
          <p:cNvPr id="21" name="Picture 20" descr="ic-CollaborationTools-gray.png"/>
          <p:cNvPicPr>
            <a:picLocks noChangeAspect="1"/>
          </p:cNvPicPr>
          <p:nvPr/>
        </p:nvPicPr>
        <p:blipFill>
          <a:blip r:embed="rId10" cstate="print"/>
          <a:stretch>
            <a:fillRect/>
          </a:stretch>
        </p:blipFill>
        <p:spPr>
          <a:xfrm>
            <a:off x="4020163" y="2683189"/>
            <a:ext cx="1304434" cy="1304434"/>
          </a:xfrm>
          <a:prstGeom prst="rect">
            <a:avLst/>
          </a:prstGeom>
        </p:spPr>
      </p:pic>
      <p:sp>
        <p:nvSpPr>
          <p:cNvPr id="22" name="TextBox 21"/>
          <p:cNvSpPr txBox="1"/>
          <p:nvPr/>
        </p:nvSpPr>
        <p:spPr>
          <a:xfrm>
            <a:off x="3858148" y="3837201"/>
            <a:ext cx="1735256" cy="765171"/>
          </a:xfrm>
          <a:prstGeom prst="rect">
            <a:avLst/>
          </a:prstGeom>
          <a:noFill/>
        </p:spPr>
        <p:txBody>
          <a:bodyPr wrap="none" lIns="0" tIns="0" rIns="0" bIns="0" rtlCol="0">
            <a:noAutofit/>
          </a:bodyPr>
          <a:lstStyle/>
          <a:p>
            <a:pPr algn="ctr">
              <a:lnSpc>
                <a:spcPct val="90000"/>
              </a:lnSpc>
            </a:pPr>
            <a:r>
              <a:rPr lang="en-US" b="1" dirty="0">
                <a:solidFill>
                  <a:schemeClr val="accent1"/>
                </a:solidFill>
              </a:rPr>
              <a:t>MySQL Shell</a:t>
            </a:r>
          </a:p>
          <a:p>
            <a:pPr algn="ctr">
              <a:lnSpc>
                <a:spcPct val="90000"/>
              </a:lnSpc>
            </a:pPr>
            <a:r>
              <a:rPr lang="en-US" dirty="0"/>
              <a:t>Setup, Manage,</a:t>
            </a:r>
          </a:p>
          <a:p>
            <a:pPr algn="ctr">
              <a:lnSpc>
                <a:spcPct val="90000"/>
              </a:lnSpc>
            </a:pPr>
            <a:r>
              <a:rPr lang="en-US" dirty="0"/>
              <a:t>Orchestrate</a:t>
            </a:r>
          </a:p>
        </p:txBody>
      </p:sp>
      <p:sp>
        <p:nvSpPr>
          <p:cNvPr id="23" name="Rounded Rectangular Callout 22"/>
          <p:cNvSpPr/>
          <p:nvPr/>
        </p:nvSpPr>
        <p:spPr>
          <a:xfrm>
            <a:off x="558800" y="1862753"/>
            <a:ext cx="3400460" cy="1070856"/>
          </a:xfrm>
          <a:prstGeom prst="wedgeRoundRectCallout">
            <a:avLst>
              <a:gd name="adj1" fmla="val 88758"/>
              <a:gd name="adj2" fmla="val 35631"/>
              <a:gd name="adj3" fmla="val 16667"/>
            </a:avLst>
          </a:prstGeom>
          <a:noFill/>
          <a:ln w="38100">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90000"/>
              </a:lnSpc>
              <a:buFont typeface="Arial" panose="020B0604020202020204" pitchFamily="34" charset="0"/>
              <a:buChar char="•"/>
            </a:pPr>
            <a:r>
              <a:rPr lang="en-US" sz="1600" dirty="0" err="1">
                <a:solidFill>
                  <a:schemeClr val="tx1"/>
                </a:solidFill>
              </a:rPr>
              <a:t>Acheminer</a:t>
            </a:r>
            <a:r>
              <a:rPr lang="en-US" sz="1600" dirty="0">
                <a:solidFill>
                  <a:schemeClr val="tx1"/>
                </a:solidFill>
              </a:rPr>
              <a:t> la </a:t>
            </a:r>
            <a:r>
              <a:rPr lang="en-US" sz="1600" dirty="0" err="1">
                <a:solidFill>
                  <a:schemeClr val="tx1"/>
                </a:solidFill>
              </a:rPr>
              <a:t>connexion</a:t>
            </a:r>
            <a:r>
              <a:rPr lang="en-US" sz="1600" dirty="0">
                <a:solidFill>
                  <a:schemeClr val="tx1"/>
                </a:solidFill>
              </a:rPr>
              <a:t> de </a:t>
            </a:r>
            <a:r>
              <a:rPr lang="en-US" sz="1600" dirty="0" err="1">
                <a:solidFill>
                  <a:schemeClr val="tx1"/>
                </a:solidFill>
              </a:rPr>
              <a:t>l’application</a:t>
            </a:r>
            <a:r>
              <a:rPr lang="en-US" sz="1600" dirty="0">
                <a:solidFill>
                  <a:schemeClr val="tx1"/>
                </a:solidFill>
              </a:rPr>
              <a:t> </a:t>
            </a:r>
            <a:r>
              <a:rPr lang="en-US" sz="1600" dirty="0" err="1">
                <a:solidFill>
                  <a:schemeClr val="tx1"/>
                </a:solidFill>
              </a:rPr>
              <a:t>vers</a:t>
            </a:r>
            <a:r>
              <a:rPr lang="en-US" sz="1600" dirty="0">
                <a:solidFill>
                  <a:schemeClr val="tx1"/>
                </a:solidFill>
              </a:rPr>
              <a:t> les </a:t>
            </a:r>
            <a:r>
              <a:rPr lang="en-US" sz="1600" dirty="0" err="1">
                <a:solidFill>
                  <a:schemeClr val="tx1"/>
                </a:solidFill>
              </a:rPr>
              <a:t>nœuds</a:t>
            </a:r>
            <a:r>
              <a:rPr lang="en-US" sz="1600" dirty="0">
                <a:solidFill>
                  <a:schemeClr val="tx1"/>
                </a:solidFill>
              </a:rPr>
              <a:t> </a:t>
            </a:r>
            <a:r>
              <a:rPr lang="en-US" sz="1600" dirty="0" err="1">
                <a:solidFill>
                  <a:schemeClr val="tx1"/>
                </a:solidFill>
              </a:rPr>
              <a:t>disponibled</a:t>
            </a:r>
            <a:endParaRPr lang="en-US" sz="1600" dirty="0">
              <a:solidFill>
                <a:schemeClr val="tx1"/>
              </a:solidFill>
            </a:endParaRPr>
          </a:p>
          <a:p>
            <a:pPr marL="285750" indent="-285750">
              <a:lnSpc>
                <a:spcPct val="90000"/>
              </a:lnSpc>
              <a:buFont typeface="Arial" panose="020B0604020202020204" pitchFamily="34" charset="0"/>
              <a:buChar char="•"/>
            </a:pPr>
            <a:r>
              <a:rPr lang="en-US" sz="1600" dirty="0">
                <a:solidFill>
                  <a:schemeClr val="tx1"/>
                </a:solidFill>
              </a:rPr>
              <a:t>Configuration </a:t>
            </a:r>
            <a:r>
              <a:rPr lang="en-US" sz="1600" dirty="0" err="1">
                <a:solidFill>
                  <a:schemeClr val="tx1"/>
                </a:solidFill>
              </a:rPr>
              <a:t>automatique</a:t>
            </a:r>
            <a:endParaRPr lang="en-US" sz="1600" dirty="0">
              <a:solidFill>
                <a:schemeClr val="tx1"/>
              </a:solidFill>
            </a:endParaRPr>
          </a:p>
        </p:txBody>
      </p:sp>
      <p:sp>
        <p:nvSpPr>
          <p:cNvPr id="24" name="Rounded Rectangular Callout 23"/>
          <p:cNvSpPr/>
          <p:nvPr/>
        </p:nvSpPr>
        <p:spPr>
          <a:xfrm>
            <a:off x="558799" y="3850234"/>
            <a:ext cx="2863411" cy="1737039"/>
          </a:xfrm>
          <a:prstGeom prst="wedgeRoundRectCallout">
            <a:avLst>
              <a:gd name="adj1" fmla="val 63623"/>
              <a:gd name="adj2" fmla="val -30764"/>
              <a:gd name="adj3" fmla="val 16667"/>
            </a:avLst>
          </a:prstGeom>
          <a:noFill/>
          <a:ln w="38100">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err="1">
                <a:solidFill>
                  <a:schemeClr val="tx1"/>
                </a:solidFill>
                <a:latin typeface="Oracle Sans" panose="020B0503020204020204" pitchFamily="34" charset="0"/>
                <a:cs typeface="Oracle Sans" panose="020B0503020204020204" pitchFamily="34" charset="0"/>
              </a:rPr>
              <a:t>Automatiser</a:t>
            </a:r>
            <a:r>
              <a:rPr lang="en-US" sz="1600" dirty="0">
                <a:solidFill>
                  <a:schemeClr val="tx1"/>
                </a:solidFill>
                <a:latin typeface="Oracle Sans" panose="020B0503020204020204" pitchFamily="34" charset="0"/>
                <a:cs typeface="Oracle Sans" panose="020B0503020204020204" pitchFamily="34" charset="0"/>
              </a:rPr>
              <a:t> la </a:t>
            </a:r>
            <a:r>
              <a:rPr lang="en-US" sz="1600" dirty="0" err="1">
                <a:solidFill>
                  <a:schemeClr val="tx1"/>
                </a:solidFill>
                <a:latin typeface="Oracle Sans" panose="020B0503020204020204" pitchFamily="34" charset="0"/>
                <a:cs typeface="Oracle Sans" panose="020B0503020204020204" pitchFamily="34" charset="0"/>
              </a:rPr>
              <a:t>création</a:t>
            </a:r>
            <a:r>
              <a:rPr lang="en-US" sz="1600" dirty="0">
                <a:solidFill>
                  <a:schemeClr val="tx1"/>
                </a:solidFill>
                <a:latin typeface="Oracle Sans" panose="020B0503020204020204" pitchFamily="34" charset="0"/>
                <a:cs typeface="Oracle Sans" panose="020B0503020204020204" pitchFamily="34" charset="0"/>
              </a:rPr>
              <a:t> et le </a:t>
            </a:r>
            <a:r>
              <a:rPr lang="en-US" sz="1600" dirty="0" err="1">
                <a:solidFill>
                  <a:schemeClr val="tx1"/>
                </a:solidFill>
                <a:latin typeface="Oracle Sans" panose="020B0503020204020204" pitchFamily="34" charset="0"/>
                <a:cs typeface="Oracle Sans" panose="020B0503020204020204" pitchFamily="34" charset="0"/>
              </a:rPr>
              <a:t>fonctionnement</a:t>
            </a:r>
            <a:r>
              <a:rPr lang="en-US" sz="1600" dirty="0">
                <a:solidFill>
                  <a:schemeClr val="tx1"/>
                </a:solidFill>
                <a:latin typeface="Oracle Sans" panose="020B0503020204020204" pitchFamily="34" charset="0"/>
                <a:cs typeface="Oracle Sans" panose="020B0503020204020204" pitchFamily="34" charset="0"/>
              </a:rPr>
              <a:t> du cluster</a:t>
            </a:r>
          </a:p>
          <a:p>
            <a:pPr marL="285750" indent="-285750">
              <a:buFont typeface="Arial" panose="020B0604020202020204" pitchFamily="34" charset="0"/>
              <a:buChar char="•"/>
            </a:pPr>
            <a:r>
              <a:rPr lang="en-US" sz="1600" dirty="0">
                <a:solidFill>
                  <a:schemeClr val="tx1"/>
                </a:solidFill>
                <a:latin typeface="Oracle Sans" panose="020B0503020204020204" pitchFamily="34" charset="0"/>
                <a:cs typeface="Oracle Sans" panose="020B0503020204020204" pitchFamily="34" charset="0"/>
              </a:rPr>
              <a:t>Scriptable (</a:t>
            </a:r>
            <a:r>
              <a:rPr lang="en-US" sz="1600" dirty="0" err="1">
                <a:solidFill>
                  <a:schemeClr val="tx1"/>
                </a:solidFill>
                <a:latin typeface="Oracle Sans" panose="020B0503020204020204" pitchFamily="34" charset="0"/>
                <a:cs typeface="Oracle Sans" panose="020B0503020204020204" pitchFamily="34" charset="0"/>
              </a:rPr>
              <a:t>Javascript</a:t>
            </a:r>
            <a:r>
              <a:rPr lang="en-US" sz="1600" dirty="0">
                <a:solidFill>
                  <a:schemeClr val="tx1"/>
                </a:solidFill>
                <a:latin typeface="Oracle Sans" panose="020B0503020204020204" pitchFamily="34" charset="0"/>
                <a:cs typeface="Oracle Sans" panose="020B0503020204020204" pitchFamily="34" charset="0"/>
              </a:rPr>
              <a:t>, Python, SQL)</a:t>
            </a:r>
          </a:p>
        </p:txBody>
      </p:sp>
      <p:sp>
        <p:nvSpPr>
          <p:cNvPr id="25" name="Rounded Rectangular Callout 24"/>
          <p:cNvSpPr/>
          <p:nvPr/>
        </p:nvSpPr>
        <p:spPr>
          <a:xfrm>
            <a:off x="8237607" y="3012751"/>
            <a:ext cx="3751192" cy="2383741"/>
          </a:xfrm>
          <a:prstGeom prst="wedgeRoundRectCallout">
            <a:avLst>
              <a:gd name="adj1" fmla="val -69578"/>
              <a:gd name="adj2" fmla="val 36399"/>
              <a:gd name="adj3" fmla="val 16667"/>
            </a:avLst>
          </a:prstGeom>
          <a:noFill/>
          <a:ln w="38100">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600" dirty="0" err="1">
                <a:solidFill>
                  <a:schemeClr val="tx1"/>
                </a:solidFill>
                <a:latin typeface="Oracle Sans" panose="020B0503020204020204" pitchFamily="34" charset="0"/>
                <a:cs typeface="Oracle Sans" panose="020B0503020204020204" pitchFamily="34" charset="0"/>
              </a:rPr>
              <a:t>Fournit</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une</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réplication</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virtuellement</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synchrone</a:t>
            </a:r>
            <a:endParaRPr lang="en-US" sz="1600" dirty="0">
              <a:solidFill>
                <a:schemeClr val="tx1"/>
              </a:solidFill>
              <a:latin typeface="Oracle Sans" panose="020B0503020204020204" pitchFamily="34" charset="0"/>
              <a:cs typeface="Oracle Sans" panose="020B0503020204020204" pitchFamily="34" charset="0"/>
            </a:endParaRPr>
          </a:p>
          <a:p>
            <a:endParaRPr lang="en-US" sz="1600" dirty="0">
              <a:solidFill>
                <a:schemeClr val="tx1"/>
              </a:solidFill>
              <a:latin typeface="Oracle Sans" panose="020B0503020204020204" pitchFamily="34" charset="0"/>
              <a:cs typeface="Oracle Sans" panose="020B0503020204020204" pitchFamily="34" charset="0"/>
            </a:endParaRPr>
          </a:p>
          <a:p>
            <a:pPr marL="285750" indent="-285750">
              <a:buFont typeface="Arial" panose="020B0604020202020204" pitchFamily="34" charset="0"/>
              <a:buChar char="•"/>
            </a:pPr>
            <a:r>
              <a:rPr lang="en-US" sz="1600" dirty="0" err="1">
                <a:solidFill>
                  <a:schemeClr val="tx1"/>
                </a:solidFill>
                <a:latin typeface="Oracle Sans" panose="020B0503020204020204" pitchFamily="34" charset="0"/>
                <a:cs typeface="Oracle Sans" panose="020B0503020204020204" pitchFamily="34" charset="0"/>
              </a:rPr>
              <a:t>Automatisation</a:t>
            </a:r>
            <a:r>
              <a:rPr lang="en-US" sz="1600" dirty="0">
                <a:solidFill>
                  <a:schemeClr val="tx1"/>
                </a:solidFill>
                <a:latin typeface="Oracle Sans" panose="020B0503020204020204" pitchFamily="34" charset="0"/>
                <a:cs typeface="Oracle Sans" panose="020B0503020204020204" pitchFamily="34" charset="0"/>
              </a:rPr>
              <a:t> des </a:t>
            </a:r>
            <a:r>
              <a:rPr lang="en-US" sz="1600" dirty="0" err="1">
                <a:solidFill>
                  <a:schemeClr val="tx1"/>
                </a:solidFill>
                <a:latin typeface="Oracle Sans" panose="020B0503020204020204" pitchFamily="34" charset="0"/>
                <a:cs typeface="Oracle Sans" panose="020B0503020204020204" pitchFamily="34" charset="0"/>
              </a:rPr>
              <a:t>opérations</a:t>
            </a:r>
            <a:endParaRPr lang="en-US" sz="1600" dirty="0">
              <a:solidFill>
                <a:schemeClr val="tx1"/>
              </a:solidFill>
              <a:latin typeface="Oracle Sans" panose="020B0503020204020204" pitchFamily="34" charset="0"/>
              <a:cs typeface="Oracle Sans" panose="020B0503020204020204" pitchFamily="34" charset="0"/>
            </a:endParaRPr>
          </a:p>
          <a:p>
            <a:pPr marL="742950" lvl="1" indent="-285750">
              <a:buFont typeface="Courier New" panose="02070309020205020404" pitchFamily="49" charset="0"/>
              <a:buChar char="o"/>
            </a:pPr>
            <a:r>
              <a:rPr lang="en-US" sz="1400" dirty="0" err="1">
                <a:solidFill>
                  <a:schemeClr val="tx1"/>
                </a:solidFill>
                <a:latin typeface="Oracle Sans" panose="020B0503020204020204" pitchFamily="34" charset="0"/>
                <a:cs typeface="Oracle Sans" panose="020B0503020204020204" pitchFamily="34" charset="0"/>
              </a:rPr>
              <a:t>Détection</a:t>
            </a:r>
            <a:r>
              <a:rPr lang="en-US" sz="1400" dirty="0">
                <a:solidFill>
                  <a:schemeClr val="tx1"/>
                </a:solidFill>
                <a:latin typeface="Oracle Sans" panose="020B0503020204020204" pitchFamily="34" charset="0"/>
                <a:cs typeface="Oracle Sans" panose="020B0503020204020204" pitchFamily="34" charset="0"/>
              </a:rPr>
              <a:t> et </a:t>
            </a:r>
            <a:r>
              <a:rPr lang="en-US" sz="1400" dirty="0" err="1">
                <a:solidFill>
                  <a:schemeClr val="tx1"/>
                </a:solidFill>
                <a:latin typeface="Oracle Sans" panose="020B0503020204020204" pitchFamily="34" charset="0"/>
                <a:cs typeface="Oracle Sans" panose="020B0503020204020204" pitchFamily="34" charset="0"/>
              </a:rPr>
              <a:t>résolution</a:t>
            </a:r>
            <a:r>
              <a:rPr lang="en-US" sz="1400" dirty="0">
                <a:solidFill>
                  <a:schemeClr val="tx1"/>
                </a:solidFill>
                <a:latin typeface="Oracle Sans" panose="020B0503020204020204" pitchFamily="34" charset="0"/>
                <a:cs typeface="Oracle Sans" panose="020B0503020204020204" pitchFamily="34" charset="0"/>
              </a:rPr>
              <a:t> des </a:t>
            </a:r>
            <a:r>
              <a:rPr lang="en-US" sz="1400" dirty="0" err="1">
                <a:solidFill>
                  <a:schemeClr val="tx1"/>
                </a:solidFill>
                <a:latin typeface="Oracle Sans" panose="020B0503020204020204" pitchFamily="34" charset="0"/>
                <a:cs typeface="Oracle Sans" panose="020B0503020204020204" pitchFamily="34" charset="0"/>
              </a:rPr>
              <a:t>conflits</a:t>
            </a:r>
            <a:endParaRPr lang="en-US" sz="1400" dirty="0">
              <a:solidFill>
                <a:schemeClr val="tx1"/>
              </a:solidFill>
              <a:latin typeface="Oracle Sans" panose="020B0503020204020204" pitchFamily="34" charset="0"/>
              <a:cs typeface="Oracle Sans" panose="020B0503020204020204" pitchFamily="34" charset="0"/>
            </a:endParaRPr>
          </a:p>
          <a:p>
            <a:pPr marL="742950" lvl="1" indent="-285750">
              <a:buFont typeface="Courier New" panose="02070309020205020404" pitchFamily="49" charset="0"/>
              <a:buChar char="o"/>
            </a:pPr>
            <a:r>
              <a:rPr lang="en-US" sz="1400" dirty="0" err="1">
                <a:solidFill>
                  <a:schemeClr val="tx1"/>
                </a:solidFill>
                <a:latin typeface="Oracle Sans" panose="020B0503020204020204" pitchFamily="34" charset="0"/>
                <a:cs typeface="Oracle Sans" panose="020B0503020204020204" pitchFamily="34" charset="0"/>
              </a:rPr>
              <a:t>Détection</a:t>
            </a:r>
            <a:r>
              <a:rPr lang="en-US" sz="1400" dirty="0">
                <a:solidFill>
                  <a:schemeClr val="tx1"/>
                </a:solidFill>
                <a:latin typeface="Oracle Sans" panose="020B0503020204020204" pitchFamily="34" charset="0"/>
                <a:cs typeface="Oracle Sans" panose="020B0503020204020204" pitchFamily="34" charset="0"/>
              </a:rPr>
              <a:t> des </a:t>
            </a:r>
            <a:r>
              <a:rPr lang="en-US" sz="1400" dirty="0" err="1">
                <a:solidFill>
                  <a:schemeClr val="tx1"/>
                </a:solidFill>
                <a:latin typeface="Oracle Sans" panose="020B0503020204020204" pitchFamily="34" charset="0"/>
                <a:cs typeface="Oracle Sans" panose="020B0503020204020204" pitchFamily="34" charset="0"/>
              </a:rPr>
              <a:t>pannes</a:t>
            </a:r>
            <a:r>
              <a:rPr lang="en-US" sz="1400" dirty="0">
                <a:solidFill>
                  <a:schemeClr val="tx1"/>
                </a:solidFill>
                <a:latin typeface="Oracle Sans" panose="020B0503020204020204" pitchFamily="34" charset="0"/>
                <a:cs typeface="Oracle Sans" panose="020B0503020204020204" pitchFamily="34" charset="0"/>
              </a:rPr>
              <a:t>, </a:t>
            </a:r>
            <a:r>
              <a:rPr lang="en-US" sz="1400" dirty="0" err="1">
                <a:solidFill>
                  <a:schemeClr val="tx1"/>
                </a:solidFill>
                <a:latin typeface="Oracle Sans" panose="020B0503020204020204" pitchFamily="34" charset="0"/>
                <a:cs typeface="Oracle Sans" panose="020B0503020204020204" pitchFamily="34" charset="0"/>
              </a:rPr>
              <a:t>basculement</a:t>
            </a:r>
            <a:r>
              <a:rPr lang="en-US" sz="1400" dirty="0">
                <a:solidFill>
                  <a:schemeClr val="tx1"/>
                </a:solidFill>
                <a:latin typeface="Oracle Sans" panose="020B0503020204020204" pitchFamily="34" charset="0"/>
                <a:cs typeface="Oracle Sans" panose="020B0503020204020204" pitchFamily="34" charset="0"/>
              </a:rPr>
              <a:t>, </a:t>
            </a:r>
            <a:r>
              <a:rPr lang="en-US" sz="1400" dirty="0" err="1">
                <a:solidFill>
                  <a:schemeClr val="tx1"/>
                </a:solidFill>
                <a:latin typeface="Oracle Sans" panose="020B0503020204020204" pitchFamily="34" charset="0"/>
                <a:cs typeface="Oracle Sans" panose="020B0503020204020204" pitchFamily="34" charset="0"/>
              </a:rPr>
              <a:t>récupération</a:t>
            </a:r>
            <a:endParaRPr lang="en-US" sz="1400" dirty="0">
              <a:solidFill>
                <a:schemeClr val="tx1"/>
              </a:solidFill>
              <a:latin typeface="Oracle Sans" panose="020B0503020204020204" pitchFamily="34" charset="0"/>
              <a:cs typeface="Oracle Sans" panose="020B0503020204020204" pitchFamily="34" charset="0"/>
            </a:endParaRPr>
          </a:p>
          <a:p>
            <a:pPr marL="742950" lvl="1" indent="-285750">
              <a:buFont typeface="Courier New" panose="02070309020205020404" pitchFamily="49" charset="0"/>
              <a:buChar char="o"/>
            </a:pPr>
            <a:r>
              <a:rPr lang="en-US" sz="1400" dirty="0">
                <a:solidFill>
                  <a:schemeClr val="tx1"/>
                </a:solidFill>
                <a:latin typeface="Oracle Sans" panose="020B0503020204020204" pitchFamily="34" charset="0"/>
                <a:cs typeface="Oracle Sans" panose="020B0503020204020204" pitchFamily="34" charset="0"/>
              </a:rPr>
              <a:t>Gestion et </a:t>
            </a:r>
            <a:r>
              <a:rPr lang="en-US" sz="1400" dirty="0" err="1">
                <a:solidFill>
                  <a:schemeClr val="tx1"/>
                </a:solidFill>
                <a:latin typeface="Oracle Sans" panose="020B0503020204020204" pitchFamily="34" charset="0"/>
                <a:cs typeface="Oracle Sans" panose="020B0503020204020204" pitchFamily="34" charset="0"/>
              </a:rPr>
              <a:t>création</a:t>
            </a:r>
            <a:r>
              <a:rPr lang="en-US" sz="1400" dirty="0">
                <a:solidFill>
                  <a:schemeClr val="tx1"/>
                </a:solidFill>
                <a:latin typeface="Oracle Sans" panose="020B0503020204020204" pitchFamily="34" charset="0"/>
                <a:cs typeface="Oracle Sans" panose="020B0503020204020204" pitchFamily="34" charset="0"/>
              </a:rPr>
              <a:t> de </a:t>
            </a:r>
            <a:r>
              <a:rPr lang="en-US" sz="1400" dirty="0" err="1">
                <a:solidFill>
                  <a:schemeClr val="tx1"/>
                </a:solidFill>
                <a:latin typeface="Oracle Sans" panose="020B0503020204020204" pitchFamily="34" charset="0"/>
                <a:cs typeface="Oracle Sans" panose="020B0503020204020204" pitchFamily="34" charset="0"/>
              </a:rPr>
              <a:t>groupes</a:t>
            </a:r>
            <a:endParaRPr lang="en-US" sz="1400" dirty="0">
              <a:solidFill>
                <a:schemeClr val="tx1"/>
              </a:solidFill>
              <a:latin typeface="Oracle Sans" panose="020B0503020204020204" pitchFamily="34" charset="0"/>
              <a:cs typeface="Oracle Sans" panose="020B0503020204020204" pitchFamily="34" charset="0"/>
            </a:endParaRPr>
          </a:p>
        </p:txBody>
      </p:sp>
      <p:sp>
        <p:nvSpPr>
          <p:cNvPr id="26" name="Rounded Rectangle 25"/>
          <p:cNvSpPr/>
          <p:nvPr/>
        </p:nvSpPr>
        <p:spPr>
          <a:xfrm>
            <a:off x="3841028" y="5783245"/>
            <a:ext cx="5317260" cy="554795"/>
          </a:xfrm>
          <a:prstGeom prst="roundRect">
            <a:avLst/>
          </a:prstGeom>
          <a:noFill/>
          <a:ln w="38100">
            <a:solidFill>
              <a:schemeClr val="accent1"/>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Disponible sur </a:t>
            </a:r>
            <a:r>
              <a:rPr lang="en-US" dirty="0" err="1">
                <a:solidFill>
                  <a:schemeClr val="tx1"/>
                </a:solidFill>
              </a:rPr>
              <a:t>toutes</a:t>
            </a:r>
            <a:r>
              <a:rPr lang="en-US" dirty="0">
                <a:solidFill>
                  <a:schemeClr val="tx1"/>
                </a:solidFill>
              </a:rPr>
              <a:t> les </a:t>
            </a:r>
            <a:r>
              <a:rPr lang="en-US" dirty="0" err="1">
                <a:solidFill>
                  <a:schemeClr val="tx1"/>
                </a:solidFill>
              </a:rPr>
              <a:t>plateformes</a:t>
            </a:r>
            <a:r>
              <a:rPr lang="en-US" dirty="0">
                <a:solidFill>
                  <a:schemeClr val="tx1"/>
                </a:solidFill>
              </a:rPr>
              <a:t> </a:t>
            </a:r>
            <a:r>
              <a:rPr lang="en-US" dirty="0" err="1">
                <a:solidFill>
                  <a:schemeClr val="tx1"/>
                </a:solidFill>
              </a:rPr>
              <a:t>prises</a:t>
            </a:r>
            <a:r>
              <a:rPr lang="en-US" dirty="0">
                <a:solidFill>
                  <a:schemeClr val="tx1"/>
                </a:solidFill>
              </a:rPr>
              <a:t> </a:t>
            </a:r>
            <a:r>
              <a:rPr lang="en-US" dirty="0" err="1">
                <a:solidFill>
                  <a:schemeClr val="tx1"/>
                </a:solidFill>
              </a:rPr>
              <a:t>en</a:t>
            </a:r>
            <a:r>
              <a:rPr lang="en-US" dirty="0">
                <a:solidFill>
                  <a:schemeClr val="tx1"/>
                </a:solidFill>
              </a:rPr>
              <a:t> charge par MySQL</a:t>
            </a:r>
          </a:p>
        </p:txBody>
      </p:sp>
      <p:sp>
        <p:nvSpPr>
          <p:cNvPr id="2" name="Footer Placeholder 1">
            <a:extLst>
              <a:ext uri="{FF2B5EF4-FFF2-40B4-BE49-F238E27FC236}">
                <a16:creationId xmlns:a16="http://schemas.microsoft.com/office/drawing/2014/main" id="{6BB2E98E-D1F8-8AB7-74A8-B2D614FECE4C}"/>
              </a:ext>
            </a:extLst>
          </p:cNvPr>
          <p:cNvSpPr>
            <a:spLocks noGrp="1"/>
          </p:cNvSpPr>
          <p:nvPr>
            <p:ph type="ftr" sz="quarter" idx="15"/>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325263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ontent Placeholder 102">
            <a:extLst>
              <a:ext uri="{FF2B5EF4-FFF2-40B4-BE49-F238E27FC236}">
                <a16:creationId xmlns:a16="http://schemas.microsoft.com/office/drawing/2014/main" id="{7AAAC673-C43D-85D3-1B0D-DBB3AD16C1ED}"/>
              </a:ext>
            </a:extLst>
          </p:cNvPr>
          <p:cNvSpPr>
            <a:spLocks noGrp="1"/>
          </p:cNvSpPr>
          <p:nvPr>
            <p:ph sz="quarter" idx="13"/>
          </p:nvPr>
        </p:nvSpPr>
        <p:spPr>
          <a:xfrm>
            <a:off x="771525" y="1419291"/>
            <a:ext cx="10677525" cy="3235981"/>
          </a:xfrm>
        </p:spPr>
        <p:txBody>
          <a:bodyPr>
            <a:noAutofit/>
          </a:bodyPr>
          <a:lstStyle/>
          <a:p>
            <a:pPr marL="457200" lvl="1" indent="-457200">
              <a:spcBef>
                <a:spcPts val="300"/>
              </a:spcBef>
              <a:buSzTx/>
              <a:defRPr sz="2800">
                <a:solidFill>
                  <a:srgbClr val="58595B"/>
                </a:solidFill>
              </a:defRPr>
            </a:pPr>
            <a:r>
              <a:rPr lang="en-US" sz="1600" dirty="0">
                <a:solidFill>
                  <a:srgbClr val="312D2A"/>
                </a:solidFill>
                <a:latin typeface="Oracle Sans" panose="020B0503020204020204" pitchFamily="34" charset="0"/>
              </a:rPr>
              <a:t>One Une instance ouverte </a:t>
            </a:r>
            <a:r>
              <a:rPr lang="en-US" sz="1600" dirty="0" err="1">
                <a:solidFill>
                  <a:srgbClr val="312D2A"/>
                </a:solidFill>
                <a:latin typeface="Oracle Sans" panose="020B0503020204020204" pitchFamily="34" charset="0"/>
              </a:rPr>
              <a:t>en</a:t>
            </a:r>
            <a:r>
              <a:rPr lang="en-US" sz="1600" dirty="0">
                <a:solidFill>
                  <a:srgbClr val="312D2A"/>
                </a:solidFill>
                <a:latin typeface="Oracle Sans" panose="020B0503020204020204" pitchFamily="34" charset="0"/>
              </a:rPr>
              <a:t> lecture/</a:t>
            </a:r>
            <a:r>
              <a:rPr lang="en-US" sz="1600" dirty="0" err="1">
                <a:solidFill>
                  <a:srgbClr val="312D2A"/>
                </a:solidFill>
                <a:latin typeface="Oracle Sans" panose="020B0503020204020204" pitchFamily="34" charset="0"/>
              </a:rPr>
              <a:t>écriture</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primaire</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tous</a:t>
            </a:r>
            <a:r>
              <a:rPr lang="en-US" sz="1600" dirty="0">
                <a:solidFill>
                  <a:srgbClr val="312D2A"/>
                </a:solidFill>
                <a:latin typeface="Oracle Sans" panose="020B0503020204020204" pitchFamily="34" charset="0"/>
              </a:rPr>
              <a:t> les </a:t>
            </a:r>
            <a:r>
              <a:rPr lang="en-US" sz="1600" dirty="0" err="1">
                <a:solidFill>
                  <a:srgbClr val="312D2A"/>
                </a:solidFill>
                <a:latin typeface="Oracle Sans" panose="020B0503020204020204" pitchFamily="34" charset="0"/>
              </a:rPr>
              <a:t>autres</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s'ouvrent</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en</a:t>
            </a:r>
            <a:r>
              <a:rPr lang="en-US" sz="1600" dirty="0">
                <a:solidFill>
                  <a:srgbClr val="312D2A"/>
                </a:solidFill>
                <a:latin typeface="Oracle Sans" panose="020B0503020204020204" pitchFamily="34" charset="0"/>
              </a:rPr>
              <a:t> lecture </a:t>
            </a:r>
            <a:r>
              <a:rPr lang="en-US" sz="1600" dirty="0" err="1">
                <a:solidFill>
                  <a:srgbClr val="312D2A"/>
                </a:solidFill>
                <a:latin typeface="Oracle Sans" panose="020B0503020204020204" pitchFamily="34" charset="0"/>
              </a:rPr>
              <a:t>seule</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secondaires</a:t>
            </a:r>
            <a:r>
              <a:rPr lang="en-US" sz="1600" dirty="0">
                <a:solidFill>
                  <a:srgbClr val="312D2A"/>
                </a:solidFill>
                <a:latin typeface="Oracle Sans" panose="020B0503020204020204" pitchFamily="34" charset="0"/>
              </a:rPr>
              <a:t>)</a:t>
            </a:r>
          </a:p>
          <a:p>
            <a:pPr marL="457200" lvl="1" indent="-457200">
              <a:spcBef>
                <a:spcPts val="300"/>
              </a:spcBef>
              <a:buSzTx/>
              <a:defRPr sz="2800">
                <a:solidFill>
                  <a:srgbClr val="58595B"/>
                </a:solidFill>
              </a:defRPr>
            </a:pPr>
            <a:r>
              <a:rPr lang="en-US" sz="1600" dirty="0">
                <a:solidFill>
                  <a:srgbClr val="312D2A"/>
                </a:solidFill>
                <a:latin typeface="Oracle Sans" panose="020B0503020204020204" pitchFamily="34" charset="0"/>
              </a:rPr>
              <a:t>Les ports de lecture/</a:t>
            </a:r>
            <a:r>
              <a:rPr lang="en-US" sz="1600" dirty="0" err="1">
                <a:solidFill>
                  <a:srgbClr val="312D2A"/>
                </a:solidFill>
                <a:latin typeface="Oracle Sans" panose="020B0503020204020204" pitchFamily="34" charset="0"/>
              </a:rPr>
              <a:t>écriture</a:t>
            </a:r>
            <a:r>
              <a:rPr lang="en-US" sz="1600" dirty="0">
                <a:solidFill>
                  <a:srgbClr val="312D2A"/>
                </a:solidFill>
                <a:latin typeface="Oracle Sans" panose="020B0503020204020204" pitchFamily="34" charset="0"/>
              </a:rPr>
              <a:t> du </a:t>
            </a:r>
            <a:r>
              <a:rPr lang="en-US" sz="1600" dirty="0" err="1">
                <a:solidFill>
                  <a:srgbClr val="312D2A"/>
                </a:solidFill>
                <a:latin typeface="Oracle Sans" panose="020B0503020204020204" pitchFamily="34" charset="0"/>
              </a:rPr>
              <a:t>routeur</a:t>
            </a:r>
            <a:r>
              <a:rPr lang="en-US" sz="1600" dirty="0">
                <a:solidFill>
                  <a:srgbClr val="312D2A"/>
                </a:solidFill>
                <a:latin typeface="Oracle Sans" panose="020B0503020204020204" pitchFamily="34" charset="0"/>
              </a:rPr>
              <a:t> se </a:t>
            </a:r>
            <a:r>
              <a:rPr lang="en-US" sz="1600" dirty="0" err="1">
                <a:solidFill>
                  <a:srgbClr val="312D2A"/>
                </a:solidFill>
                <a:latin typeface="Oracle Sans" panose="020B0503020204020204" pitchFamily="34" charset="0"/>
              </a:rPr>
              <a:t>connectent</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toujours</a:t>
            </a:r>
            <a:r>
              <a:rPr lang="en-US" sz="1600" dirty="0">
                <a:solidFill>
                  <a:srgbClr val="312D2A"/>
                </a:solidFill>
                <a:latin typeface="Oracle Sans" panose="020B0503020204020204" pitchFamily="34" charset="0"/>
              </a:rPr>
              <a:t> à </a:t>
            </a:r>
            <a:r>
              <a:rPr lang="en-US" sz="1600" dirty="0" err="1">
                <a:solidFill>
                  <a:srgbClr val="312D2A"/>
                </a:solidFill>
                <a:latin typeface="Oracle Sans" panose="020B0503020204020204" pitchFamily="34" charset="0"/>
              </a:rPr>
              <a:t>une</a:t>
            </a:r>
            <a:r>
              <a:rPr lang="en-US" sz="1600" dirty="0">
                <a:solidFill>
                  <a:srgbClr val="312D2A"/>
                </a:solidFill>
                <a:latin typeface="Oracle Sans" panose="020B0503020204020204" pitchFamily="34" charset="0"/>
              </a:rPr>
              <a:t> instance </a:t>
            </a:r>
            <a:r>
              <a:rPr lang="en-US" sz="1600" dirty="0" err="1">
                <a:solidFill>
                  <a:srgbClr val="312D2A"/>
                </a:solidFill>
                <a:latin typeface="Oracle Sans" panose="020B0503020204020204" pitchFamily="34" charset="0"/>
              </a:rPr>
              <a:t>primaire</a:t>
            </a:r>
            <a:r>
              <a:rPr lang="en-US" sz="1600" dirty="0">
                <a:solidFill>
                  <a:srgbClr val="312D2A"/>
                </a:solidFill>
                <a:latin typeface="Oracle Sans" panose="020B0503020204020204" pitchFamily="34" charset="0"/>
              </a:rPr>
              <a:t>.</a:t>
            </a:r>
          </a:p>
          <a:p>
            <a:pPr marL="708660" lvl="1" indent="-342900">
              <a:lnSpc>
                <a:spcPct val="100000"/>
              </a:lnSpc>
              <a:spcBef>
                <a:spcPts val="300"/>
              </a:spcBef>
              <a:buFont typeface="Courier New" panose="02070309020205020404" pitchFamily="49" charset="0"/>
              <a:buChar char="o"/>
              <a:defRPr sz="2800">
                <a:solidFill>
                  <a:srgbClr val="58595B"/>
                </a:solidFill>
              </a:defRPr>
            </a:pPr>
            <a:r>
              <a:rPr lang="en-US" sz="1400" dirty="0">
                <a:solidFill>
                  <a:srgbClr val="312D2A"/>
                </a:solidFill>
                <a:latin typeface="Oracle Sans Light" panose="020B0403020204020204" pitchFamily="34" charset="0"/>
                <a:cs typeface="Oracle Sans Light" panose="020B0403020204020204" pitchFamily="34" charset="0"/>
              </a:rPr>
              <a:t>6446 </a:t>
            </a:r>
            <a:r>
              <a:rPr lang="en-US" sz="1400" dirty="0" err="1">
                <a:solidFill>
                  <a:srgbClr val="312D2A"/>
                </a:solidFill>
                <a:latin typeface="Oracle Sans Light" panose="020B0403020204020204" pitchFamily="34" charset="0"/>
                <a:cs typeface="Oracle Sans Light" panose="020B0403020204020204" pitchFamily="34" charset="0"/>
              </a:rPr>
              <a:t>est</a:t>
            </a:r>
            <a:r>
              <a:rPr lang="en-US" sz="1400" dirty="0">
                <a:solidFill>
                  <a:srgbClr val="312D2A"/>
                </a:solidFill>
                <a:latin typeface="Oracle Sans Light" panose="020B0403020204020204" pitchFamily="34" charset="0"/>
                <a:cs typeface="Oracle Sans Light" panose="020B0403020204020204" pitchFamily="34" charset="0"/>
              </a:rPr>
              <a:t> la </a:t>
            </a:r>
            <a:r>
              <a:rPr lang="en-US" sz="1400" dirty="0" err="1">
                <a:solidFill>
                  <a:srgbClr val="312D2A"/>
                </a:solidFill>
                <a:latin typeface="Oracle Sans Light" panose="020B0403020204020204" pitchFamily="34" charset="0"/>
                <a:cs typeface="Oracle Sans Light" panose="020B0403020204020204" pitchFamily="34" charset="0"/>
              </a:rPr>
              <a:t>valeur</a:t>
            </a:r>
            <a:r>
              <a:rPr lang="en-US" sz="1400" dirty="0">
                <a:solidFill>
                  <a:srgbClr val="312D2A"/>
                </a:solidFill>
                <a:latin typeface="Oracle Sans Light" panose="020B0403020204020204" pitchFamily="34" charset="0"/>
                <a:cs typeface="Oracle Sans Light" panose="020B0403020204020204" pitchFamily="34" charset="0"/>
              </a:rPr>
              <a:t> par </a:t>
            </a:r>
            <a:r>
              <a:rPr lang="en-US" sz="1400" dirty="0" err="1">
                <a:solidFill>
                  <a:srgbClr val="312D2A"/>
                </a:solidFill>
                <a:latin typeface="Oracle Sans Light" panose="020B0403020204020204" pitchFamily="34" charset="0"/>
                <a:cs typeface="Oracle Sans Light" panose="020B0403020204020204" pitchFamily="34" charset="0"/>
              </a:rPr>
              <a:t>défaut</a:t>
            </a:r>
            <a:r>
              <a:rPr lang="en-US" sz="1400" dirty="0">
                <a:solidFill>
                  <a:srgbClr val="312D2A"/>
                </a:solidFill>
                <a:latin typeface="Oracle Sans Light" panose="020B0403020204020204" pitchFamily="34" charset="0"/>
                <a:cs typeface="Oracle Sans Light" panose="020B0403020204020204" pitchFamily="34" charset="0"/>
              </a:rPr>
              <a:t> pour le mode lecture / </a:t>
            </a:r>
            <a:r>
              <a:rPr lang="en-US" sz="1400" dirty="0" err="1">
                <a:solidFill>
                  <a:srgbClr val="312D2A"/>
                </a:solidFill>
                <a:latin typeface="Oracle Sans Light" panose="020B0403020204020204" pitchFamily="34" charset="0"/>
                <a:cs typeface="Oracle Sans Light" panose="020B0403020204020204" pitchFamily="34" charset="0"/>
              </a:rPr>
              <a:t>ecriture</a:t>
            </a:r>
            <a:endParaRPr lang="en-US" sz="1400" dirty="0">
              <a:solidFill>
                <a:srgbClr val="312D2A"/>
              </a:solidFill>
              <a:latin typeface="Oracle Sans Light" panose="020B0403020204020204" pitchFamily="34" charset="0"/>
              <a:cs typeface="Oracle Sans Light" panose="020B0403020204020204" pitchFamily="34" charset="0"/>
            </a:endParaRPr>
          </a:p>
          <a:p>
            <a:pPr marL="708660" lvl="1" indent="-342900">
              <a:lnSpc>
                <a:spcPct val="100000"/>
              </a:lnSpc>
              <a:spcBef>
                <a:spcPts val="300"/>
              </a:spcBef>
              <a:buFont typeface="Courier New" panose="02070309020205020404" pitchFamily="49" charset="0"/>
              <a:buChar char="o"/>
              <a:defRPr sz="2800">
                <a:solidFill>
                  <a:srgbClr val="58595B"/>
                </a:solidFill>
              </a:defRPr>
            </a:pPr>
            <a:r>
              <a:rPr lang="en-US" sz="1400" dirty="0">
                <a:solidFill>
                  <a:srgbClr val="312D2A"/>
                </a:solidFill>
                <a:latin typeface="Oracle Sans Light" panose="020B0403020204020204" pitchFamily="34" charset="0"/>
                <a:cs typeface="Oracle Sans Light" panose="020B0403020204020204" pitchFamily="34" charset="0"/>
              </a:rPr>
              <a:t>6448 </a:t>
            </a:r>
            <a:r>
              <a:rPr lang="en-US" sz="1400" dirty="0" err="1">
                <a:solidFill>
                  <a:srgbClr val="312D2A"/>
                </a:solidFill>
                <a:latin typeface="Oracle Sans Light" panose="020B0403020204020204" pitchFamily="34" charset="0"/>
                <a:cs typeface="Oracle Sans Light" panose="020B0403020204020204" pitchFamily="34" charset="0"/>
              </a:rPr>
              <a:t>est</a:t>
            </a:r>
            <a:r>
              <a:rPr lang="en-US" sz="1400" dirty="0">
                <a:solidFill>
                  <a:srgbClr val="312D2A"/>
                </a:solidFill>
                <a:latin typeface="Oracle Sans Light" panose="020B0403020204020204" pitchFamily="34" charset="0"/>
                <a:cs typeface="Oracle Sans Light" panose="020B0403020204020204" pitchFamily="34" charset="0"/>
              </a:rPr>
              <a:t> la Valeur par default pour les </a:t>
            </a:r>
            <a:r>
              <a:rPr lang="en-US" sz="1400" dirty="0" err="1">
                <a:solidFill>
                  <a:srgbClr val="312D2A"/>
                </a:solidFill>
                <a:latin typeface="Oracle Sans Light" panose="020B0403020204020204" pitchFamily="34" charset="0"/>
                <a:cs typeface="Oracle Sans Light" panose="020B0403020204020204" pitchFamily="34" charset="0"/>
              </a:rPr>
              <a:t>appels</a:t>
            </a:r>
            <a:r>
              <a:rPr lang="en-US" sz="1400" dirty="0">
                <a:solidFill>
                  <a:srgbClr val="312D2A"/>
                </a:solidFill>
                <a:latin typeface="Oracle Sans Light" panose="020B0403020204020204" pitchFamily="34" charset="0"/>
                <a:cs typeface="Oracle Sans Light" panose="020B0403020204020204" pitchFamily="34" charset="0"/>
              </a:rPr>
              <a:t> </a:t>
            </a:r>
            <a:r>
              <a:rPr lang="en-US" sz="1400" dirty="0" err="1">
                <a:solidFill>
                  <a:srgbClr val="312D2A"/>
                </a:solidFill>
                <a:latin typeface="Oracle Sans Light" panose="020B0403020204020204" pitchFamily="34" charset="0"/>
                <a:cs typeface="Oracle Sans Light" panose="020B0403020204020204" pitchFamily="34" charset="0"/>
              </a:rPr>
              <a:t>d’API</a:t>
            </a:r>
            <a:r>
              <a:rPr lang="en-US" sz="1400" dirty="0">
                <a:solidFill>
                  <a:srgbClr val="312D2A"/>
                </a:solidFill>
                <a:latin typeface="Oracle Sans Light" panose="020B0403020204020204" pitchFamily="34" charset="0"/>
                <a:cs typeface="Oracle Sans Light" panose="020B0403020204020204" pitchFamily="34" charset="0"/>
              </a:rPr>
              <a:t> </a:t>
            </a:r>
            <a:r>
              <a:rPr lang="en-US" sz="1400" dirty="0" err="1">
                <a:solidFill>
                  <a:srgbClr val="312D2A"/>
                </a:solidFill>
                <a:latin typeface="Oracle Sans Light" panose="020B0403020204020204" pitchFamily="34" charset="0"/>
                <a:cs typeface="Oracle Sans Light" panose="020B0403020204020204" pitchFamily="34" charset="0"/>
              </a:rPr>
              <a:t>en</a:t>
            </a:r>
            <a:r>
              <a:rPr lang="en-US" sz="1400" dirty="0">
                <a:solidFill>
                  <a:srgbClr val="312D2A"/>
                </a:solidFill>
                <a:latin typeface="Oracle Sans Light" panose="020B0403020204020204" pitchFamily="34" charset="0"/>
                <a:cs typeface="Oracle Sans Light" panose="020B0403020204020204" pitchFamily="34" charset="0"/>
              </a:rPr>
              <a:t> lecture-</a:t>
            </a:r>
            <a:r>
              <a:rPr lang="en-US" sz="1400" dirty="0" err="1">
                <a:solidFill>
                  <a:srgbClr val="312D2A"/>
                </a:solidFill>
                <a:latin typeface="Oracle Sans Light" panose="020B0403020204020204" pitchFamily="34" charset="0"/>
                <a:cs typeface="Oracle Sans Light" panose="020B0403020204020204" pitchFamily="34" charset="0"/>
              </a:rPr>
              <a:t>écriture</a:t>
            </a:r>
            <a:r>
              <a:rPr lang="en-US" sz="1400" dirty="0">
                <a:solidFill>
                  <a:srgbClr val="312D2A"/>
                </a:solidFill>
                <a:latin typeface="Oracle Sans Light" panose="020B0403020204020204" pitchFamily="34" charset="0"/>
                <a:cs typeface="Oracle Sans Light" panose="020B0403020204020204" pitchFamily="34" charset="0"/>
              </a:rPr>
              <a:t> du client MySQL </a:t>
            </a:r>
            <a:r>
              <a:rPr lang="en-US" sz="1400" dirty="0" err="1">
                <a:solidFill>
                  <a:srgbClr val="312D2A"/>
                </a:solidFill>
                <a:latin typeface="Oracle Sans Light" panose="020B0403020204020204" pitchFamily="34" charset="0"/>
                <a:cs typeface="Oracle Sans Light" panose="020B0403020204020204" pitchFamily="34" charset="0"/>
              </a:rPr>
              <a:t>vers</a:t>
            </a:r>
            <a:r>
              <a:rPr lang="en-US" sz="1400" dirty="0">
                <a:solidFill>
                  <a:srgbClr val="312D2A"/>
                </a:solidFill>
                <a:latin typeface="Oracle Sans Light" panose="020B0403020204020204" pitchFamily="34" charset="0"/>
                <a:cs typeface="Oracle Sans Light" panose="020B0403020204020204" pitchFamily="34" charset="0"/>
              </a:rPr>
              <a:t> le </a:t>
            </a:r>
            <a:r>
              <a:rPr lang="en-US" sz="1400" dirty="0" err="1">
                <a:solidFill>
                  <a:srgbClr val="312D2A"/>
                </a:solidFill>
                <a:latin typeface="Oracle Sans Light" panose="020B0403020204020204" pitchFamily="34" charset="0"/>
                <a:cs typeface="Oracle Sans Light" panose="020B0403020204020204" pitchFamily="34" charset="0"/>
              </a:rPr>
              <a:t>routeur</a:t>
            </a:r>
            <a:r>
              <a:rPr lang="en-US" sz="1400" dirty="0">
                <a:solidFill>
                  <a:srgbClr val="312D2A"/>
                </a:solidFill>
                <a:latin typeface="Oracle Sans Light" panose="020B0403020204020204" pitchFamily="34" charset="0"/>
                <a:cs typeface="Oracle Sans Light" panose="020B0403020204020204" pitchFamily="34" charset="0"/>
              </a:rPr>
              <a:t> MySQL</a:t>
            </a:r>
          </a:p>
          <a:p>
            <a:pPr marL="708660" lvl="1" indent="-342900">
              <a:lnSpc>
                <a:spcPct val="100000"/>
              </a:lnSpc>
              <a:spcBef>
                <a:spcPts val="300"/>
              </a:spcBef>
              <a:buFont typeface="Courier New" panose="02070309020205020404" pitchFamily="49" charset="0"/>
              <a:buChar char="o"/>
              <a:defRPr sz="2800">
                <a:solidFill>
                  <a:srgbClr val="58595B"/>
                </a:solidFill>
              </a:defRPr>
            </a:pPr>
            <a:endParaRPr lang="en-US" sz="1800" dirty="0">
              <a:solidFill>
                <a:srgbClr val="312D2A"/>
              </a:solidFill>
              <a:latin typeface="Oracle Sans" panose="020B0503020204020204" pitchFamily="34" charset="0"/>
            </a:endParaRPr>
          </a:p>
          <a:p>
            <a:pPr marL="457200" lvl="1" indent="-457200">
              <a:spcBef>
                <a:spcPts val="300"/>
              </a:spcBef>
              <a:buSzTx/>
              <a:defRPr sz="2800">
                <a:solidFill>
                  <a:srgbClr val="58595B"/>
                </a:solidFill>
              </a:defRPr>
            </a:pPr>
            <a:r>
              <a:rPr lang="en-US" sz="1600" dirty="0">
                <a:solidFill>
                  <a:srgbClr val="312D2A"/>
                </a:solidFill>
                <a:latin typeface="Oracle Sans" panose="020B0503020204020204" pitchFamily="34" charset="0"/>
              </a:rPr>
              <a:t>Les ports </a:t>
            </a:r>
            <a:r>
              <a:rPr lang="en-US" sz="1600" dirty="0" err="1">
                <a:solidFill>
                  <a:srgbClr val="312D2A"/>
                </a:solidFill>
                <a:latin typeface="Oracle Sans" panose="020B0503020204020204" pitchFamily="34" charset="0"/>
              </a:rPr>
              <a:t>en</a:t>
            </a:r>
            <a:r>
              <a:rPr lang="en-US" sz="1600" dirty="0">
                <a:solidFill>
                  <a:srgbClr val="312D2A"/>
                </a:solidFill>
                <a:latin typeface="Oracle Sans" panose="020B0503020204020204" pitchFamily="34" charset="0"/>
              </a:rPr>
              <a:t> lecture </a:t>
            </a:r>
            <a:r>
              <a:rPr lang="en-US" sz="1600" dirty="0" err="1">
                <a:solidFill>
                  <a:srgbClr val="312D2A"/>
                </a:solidFill>
                <a:latin typeface="Oracle Sans" panose="020B0503020204020204" pitchFamily="34" charset="0"/>
              </a:rPr>
              <a:t>seule</a:t>
            </a:r>
            <a:r>
              <a:rPr lang="en-US" sz="1600" dirty="0">
                <a:solidFill>
                  <a:srgbClr val="312D2A"/>
                </a:solidFill>
                <a:latin typeface="Oracle Sans" panose="020B0503020204020204" pitchFamily="34" charset="0"/>
              </a:rPr>
              <a:t> du </a:t>
            </a:r>
            <a:r>
              <a:rPr lang="en-US" sz="1600" dirty="0" err="1">
                <a:solidFill>
                  <a:srgbClr val="312D2A"/>
                </a:solidFill>
                <a:latin typeface="Oracle Sans" panose="020B0503020204020204" pitchFamily="34" charset="0"/>
              </a:rPr>
              <a:t>routeur</a:t>
            </a:r>
            <a:r>
              <a:rPr lang="en-US" sz="1600" dirty="0">
                <a:solidFill>
                  <a:srgbClr val="312D2A"/>
                </a:solidFill>
                <a:latin typeface="Oracle Sans" panose="020B0503020204020204" pitchFamily="34" charset="0"/>
              </a:rPr>
              <a:t> se </a:t>
            </a:r>
            <a:r>
              <a:rPr lang="en-US" sz="1600" dirty="0" err="1">
                <a:solidFill>
                  <a:srgbClr val="312D2A"/>
                </a:solidFill>
                <a:latin typeface="Oracle Sans" panose="020B0503020204020204" pitchFamily="34" charset="0"/>
              </a:rPr>
              <a:t>connectent</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toujours</a:t>
            </a:r>
            <a:r>
              <a:rPr lang="en-US" sz="1600" dirty="0">
                <a:solidFill>
                  <a:srgbClr val="312D2A"/>
                </a:solidFill>
                <a:latin typeface="Oracle Sans" panose="020B0503020204020204" pitchFamily="34" charset="0"/>
              </a:rPr>
              <a:t> à </a:t>
            </a:r>
            <a:r>
              <a:rPr lang="en-US" sz="1600" dirty="0" err="1">
                <a:solidFill>
                  <a:srgbClr val="312D2A"/>
                </a:solidFill>
                <a:latin typeface="Oracle Sans" panose="020B0503020204020204" pitchFamily="34" charset="0"/>
              </a:rPr>
              <a:t>une</a:t>
            </a:r>
            <a:r>
              <a:rPr lang="en-US" sz="1600" dirty="0">
                <a:solidFill>
                  <a:srgbClr val="312D2A"/>
                </a:solidFill>
                <a:latin typeface="Oracle Sans" panose="020B0503020204020204" pitchFamily="34" charset="0"/>
              </a:rPr>
              <a:t> instance </a:t>
            </a:r>
            <a:r>
              <a:rPr lang="en-US" sz="1600" dirty="0" err="1">
                <a:solidFill>
                  <a:srgbClr val="312D2A"/>
                </a:solidFill>
                <a:latin typeface="Oracle Sans" panose="020B0503020204020204" pitchFamily="34" charset="0"/>
              </a:rPr>
              <a:t>secondaire</a:t>
            </a:r>
            <a:r>
              <a:rPr lang="en-US" sz="1600" dirty="0">
                <a:solidFill>
                  <a:srgbClr val="312D2A"/>
                </a:solidFill>
                <a:latin typeface="Oracle Sans" panose="020B0503020204020204" pitchFamily="34" charset="0"/>
              </a:rPr>
              <a:t>, de manière </a:t>
            </a:r>
            <a:r>
              <a:rPr lang="en-US" sz="1600" dirty="0" err="1">
                <a:solidFill>
                  <a:srgbClr val="312D2A"/>
                </a:solidFill>
                <a:latin typeface="Oracle Sans" panose="020B0503020204020204" pitchFamily="34" charset="0"/>
              </a:rPr>
              <a:t>circulaire</a:t>
            </a:r>
            <a:r>
              <a:rPr lang="en-US" sz="1600" dirty="0">
                <a:solidFill>
                  <a:srgbClr val="312D2A"/>
                </a:solidFill>
                <a:latin typeface="Oracle Sans" panose="020B0503020204020204" pitchFamily="34" charset="0"/>
              </a:rPr>
              <a:t>.</a:t>
            </a:r>
          </a:p>
          <a:p>
            <a:pPr marL="708660" lvl="1" indent="-342900">
              <a:lnSpc>
                <a:spcPct val="100000"/>
              </a:lnSpc>
              <a:spcBef>
                <a:spcPts val="300"/>
              </a:spcBef>
              <a:buFont typeface="Courier New" panose="02070309020205020404" pitchFamily="49" charset="0"/>
              <a:buChar char="o"/>
              <a:defRPr sz="2800">
                <a:solidFill>
                  <a:srgbClr val="58595B"/>
                </a:solidFill>
              </a:defRPr>
            </a:pPr>
            <a:r>
              <a:rPr lang="en-US" sz="1400" dirty="0">
                <a:solidFill>
                  <a:srgbClr val="312D2A"/>
                </a:solidFill>
                <a:latin typeface="Oracle Sans Light" panose="020B0403020204020204" pitchFamily="34" charset="0"/>
                <a:cs typeface="Oracle Sans Light" panose="020B0403020204020204" pitchFamily="34" charset="0"/>
              </a:rPr>
              <a:t>6447 </a:t>
            </a:r>
            <a:r>
              <a:rPr lang="en-US" sz="1400" dirty="0" err="1">
                <a:solidFill>
                  <a:srgbClr val="312D2A"/>
                </a:solidFill>
                <a:latin typeface="Oracle Sans Light" panose="020B0403020204020204" pitchFamily="34" charset="0"/>
                <a:cs typeface="Oracle Sans Light" panose="020B0403020204020204" pitchFamily="34" charset="0"/>
              </a:rPr>
              <a:t>est</a:t>
            </a:r>
            <a:r>
              <a:rPr lang="en-US" sz="1400" dirty="0">
                <a:solidFill>
                  <a:srgbClr val="312D2A"/>
                </a:solidFill>
                <a:latin typeface="Oracle Sans Light" panose="020B0403020204020204" pitchFamily="34" charset="0"/>
                <a:cs typeface="Oracle Sans Light" panose="020B0403020204020204" pitchFamily="34" charset="0"/>
              </a:rPr>
              <a:t> la </a:t>
            </a:r>
            <a:r>
              <a:rPr lang="en-US" sz="1400" dirty="0" err="1">
                <a:solidFill>
                  <a:srgbClr val="312D2A"/>
                </a:solidFill>
                <a:latin typeface="Oracle Sans Light" panose="020B0403020204020204" pitchFamily="34" charset="0"/>
                <a:cs typeface="Oracle Sans Light" panose="020B0403020204020204" pitchFamily="34" charset="0"/>
              </a:rPr>
              <a:t>valeur</a:t>
            </a:r>
            <a:r>
              <a:rPr lang="en-US" sz="1400" dirty="0">
                <a:solidFill>
                  <a:srgbClr val="312D2A"/>
                </a:solidFill>
                <a:latin typeface="Oracle Sans Light" panose="020B0403020204020204" pitchFamily="34" charset="0"/>
                <a:cs typeface="Oracle Sans Light" panose="020B0403020204020204" pitchFamily="34" charset="0"/>
              </a:rPr>
              <a:t> par </a:t>
            </a:r>
            <a:r>
              <a:rPr lang="en-US" sz="1400" dirty="0" err="1">
                <a:solidFill>
                  <a:srgbClr val="312D2A"/>
                </a:solidFill>
                <a:latin typeface="Oracle Sans Light" panose="020B0403020204020204" pitchFamily="34" charset="0"/>
                <a:cs typeface="Oracle Sans Light" panose="020B0403020204020204" pitchFamily="34" charset="0"/>
              </a:rPr>
              <a:t>défaut</a:t>
            </a:r>
            <a:r>
              <a:rPr lang="en-US" sz="1400" dirty="0">
                <a:solidFill>
                  <a:srgbClr val="312D2A"/>
                </a:solidFill>
                <a:latin typeface="Oracle Sans Light" panose="020B0403020204020204" pitchFamily="34" charset="0"/>
                <a:cs typeface="Oracle Sans Light" panose="020B0403020204020204" pitchFamily="34" charset="0"/>
              </a:rPr>
              <a:t> pour le mode lecture </a:t>
            </a:r>
          </a:p>
          <a:p>
            <a:pPr marL="708660" lvl="1" indent="-342900">
              <a:lnSpc>
                <a:spcPct val="100000"/>
              </a:lnSpc>
              <a:spcBef>
                <a:spcPts val="300"/>
              </a:spcBef>
              <a:buFont typeface="Courier New" panose="02070309020205020404" pitchFamily="49" charset="0"/>
              <a:buChar char="o"/>
              <a:defRPr sz="2800">
                <a:solidFill>
                  <a:srgbClr val="58595B"/>
                </a:solidFill>
              </a:defRPr>
            </a:pPr>
            <a:r>
              <a:rPr lang="en-US" sz="1400" dirty="0">
                <a:solidFill>
                  <a:srgbClr val="312D2A"/>
                </a:solidFill>
                <a:latin typeface="Oracle Sans Light" panose="020B0403020204020204" pitchFamily="34" charset="0"/>
                <a:cs typeface="Oracle Sans Light" panose="020B0403020204020204" pitchFamily="34" charset="0"/>
              </a:rPr>
              <a:t>6449 </a:t>
            </a:r>
            <a:r>
              <a:rPr lang="en-US" sz="1400" dirty="0" err="1">
                <a:solidFill>
                  <a:srgbClr val="312D2A"/>
                </a:solidFill>
                <a:latin typeface="Oracle Sans Light" panose="020B0403020204020204" pitchFamily="34" charset="0"/>
                <a:cs typeface="Oracle Sans Light" panose="020B0403020204020204" pitchFamily="34" charset="0"/>
              </a:rPr>
              <a:t>est</a:t>
            </a:r>
            <a:r>
              <a:rPr lang="en-US" sz="1400" dirty="0">
                <a:solidFill>
                  <a:srgbClr val="312D2A"/>
                </a:solidFill>
                <a:latin typeface="Oracle Sans Light" panose="020B0403020204020204" pitchFamily="34" charset="0"/>
                <a:cs typeface="Oracle Sans Light" panose="020B0403020204020204" pitchFamily="34" charset="0"/>
              </a:rPr>
              <a:t> la Valeur par default pour les </a:t>
            </a:r>
            <a:r>
              <a:rPr lang="en-US" sz="1400" dirty="0" err="1">
                <a:solidFill>
                  <a:srgbClr val="312D2A"/>
                </a:solidFill>
                <a:latin typeface="Oracle Sans Light" panose="020B0403020204020204" pitchFamily="34" charset="0"/>
                <a:cs typeface="Oracle Sans Light" panose="020B0403020204020204" pitchFamily="34" charset="0"/>
              </a:rPr>
              <a:t>appels</a:t>
            </a:r>
            <a:r>
              <a:rPr lang="en-US" sz="1400" dirty="0">
                <a:solidFill>
                  <a:srgbClr val="312D2A"/>
                </a:solidFill>
                <a:latin typeface="Oracle Sans Light" panose="020B0403020204020204" pitchFamily="34" charset="0"/>
                <a:cs typeface="Oracle Sans Light" panose="020B0403020204020204" pitchFamily="34" charset="0"/>
              </a:rPr>
              <a:t> </a:t>
            </a:r>
            <a:r>
              <a:rPr lang="en-US" sz="1400" dirty="0" err="1">
                <a:solidFill>
                  <a:srgbClr val="312D2A"/>
                </a:solidFill>
                <a:latin typeface="Oracle Sans Light" panose="020B0403020204020204" pitchFamily="34" charset="0"/>
                <a:cs typeface="Oracle Sans Light" panose="020B0403020204020204" pitchFamily="34" charset="0"/>
              </a:rPr>
              <a:t>en</a:t>
            </a:r>
            <a:r>
              <a:rPr lang="en-US" sz="1400" dirty="0">
                <a:solidFill>
                  <a:srgbClr val="312D2A"/>
                </a:solidFill>
                <a:latin typeface="Oracle Sans Light" panose="020B0403020204020204" pitchFamily="34" charset="0"/>
                <a:cs typeface="Oracle Sans Light" panose="020B0403020204020204" pitchFamily="34" charset="0"/>
              </a:rPr>
              <a:t> lecture </a:t>
            </a:r>
            <a:r>
              <a:rPr lang="en-US" sz="1400" dirty="0" err="1">
                <a:solidFill>
                  <a:srgbClr val="312D2A"/>
                </a:solidFill>
                <a:latin typeface="Oracle Sans Light" panose="020B0403020204020204" pitchFamily="34" charset="0"/>
                <a:cs typeface="Oracle Sans Light" panose="020B0403020204020204" pitchFamily="34" charset="0"/>
              </a:rPr>
              <a:t>seule</a:t>
            </a:r>
            <a:r>
              <a:rPr lang="en-US" sz="1400" dirty="0">
                <a:solidFill>
                  <a:srgbClr val="312D2A"/>
                </a:solidFill>
                <a:latin typeface="Oracle Sans Light" panose="020B0403020204020204" pitchFamily="34" charset="0"/>
                <a:cs typeface="Oracle Sans Light" panose="020B0403020204020204" pitchFamily="34" charset="0"/>
              </a:rPr>
              <a:t> du client MySQL </a:t>
            </a:r>
            <a:r>
              <a:rPr lang="en-US" sz="1400" dirty="0" err="1">
                <a:solidFill>
                  <a:srgbClr val="312D2A"/>
                </a:solidFill>
                <a:latin typeface="Oracle Sans Light" panose="020B0403020204020204" pitchFamily="34" charset="0"/>
                <a:cs typeface="Oracle Sans Light" panose="020B0403020204020204" pitchFamily="34" charset="0"/>
              </a:rPr>
              <a:t>vers</a:t>
            </a:r>
            <a:r>
              <a:rPr lang="en-US" sz="1400" dirty="0">
                <a:solidFill>
                  <a:srgbClr val="312D2A"/>
                </a:solidFill>
                <a:latin typeface="Oracle Sans Light" panose="020B0403020204020204" pitchFamily="34" charset="0"/>
                <a:cs typeface="Oracle Sans Light" panose="020B0403020204020204" pitchFamily="34" charset="0"/>
              </a:rPr>
              <a:t> le </a:t>
            </a:r>
            <a:r>
              <a:rPr lang="en-US" sz="1400" dirty="0" err="1">
                <a:solidFill>
                  <a:srgbClr val="312D2A"/>
                </a:solidFill>
                <a:latin typeface="Oracle Sans Light" panose="020B0403020204020204" pitchFamily="34" charset="0"/>
                <a:cs typeface="Oracle Sans Light" panose="020B0403020204020204" pitchFamily="34" charset="0"/>
              </a:rPr>
              <a:t>routeur</a:t>
            </a:r>
            <a:r>
              <a:rPr lang="en-US" sz="1400" dirty="0">
                <a:solidFill>
                  <a:srgbClr val="312D2A"/>
                </a:solidFill>
                <a:latin typeface="Oracle Sans Light" panose="020B0403020204020204" pitchFamily="34" charset="0"/>
                <a:cs typeface="Oracle Sans Light" panose="020B0403020204020204" pitchFamily="34" charset="0"/>
              </a:rPr>
              <a:t> MySQL</a:t>
            </a:r>
          </a:p>
          <a:p>
            <a:pPr lvl="1" indent="0">
              <a:lnSpc>
                <a:spcPct val="100000"/>
              </a:lnSpc>
              <a:spcBef>
                <a:spcPts val="300"/>
              </a:spcBef>
              <a:buNone/>
              <a:defRPr sz="2800">
                <a:solidFill>
                  <a:srgbClr val="58595B"/>
                </a:solidFill>
              </a:defRPr>
            </a:pPr>
            <a:endParaRPr lang="en-US" sz="1400" dirty="0">
              <a:solidFill>
                <a:srgbClr val="312D2A"/>
              </a:solidFill>
              <a:latin typeface="Oracle Sans Light" panose="020B0403020204020204" pitchFamily="34" charset="0"/>
              <a:cs typeface="Oracle Sans Light" panose="020B0403020204020204" pitchFamily="34" charset="0"/>
            </a:endParaRPr>
          </a:p>
          <a:p>
            <a:pPr marL="457200" lvl="1" indent="-457200">
              <a:spcBef>
                <a:spcPts val="300"/>
              </a:spcBef>
              <a:buSzTx/>
              <a:defRPr sz="2800">
                <a:solidFill>
                  <a:srgbClr val="58595B"/>
                </a:solidFill>
              </a:defRPr>
            </a:pPr>
            <a:r>
              <a:rPr lang="en-US" sz="1600" dirty="0">
                <a:solidFill>
                  <a:srgbClr val="312D2A"/>
                </a:solidFill>
                <a:latin typeface="Oracle Sans" panose="020B0503020204020204" pitchFamily="34" charset="0"/>
              </a:rPr>
              <a:t>Router Read/Write split pour </a:t>
            </a:r>
            <a:r>
              <a:rPr lang="en-US" sz="1600" dirty="0" err="1">
                <a:solidFill>
                  <a:srgbClr val="312D2A"/>
                </a:solidFill>
                <a:latin typeface="Oracle Sans" panose="020B0503020204020204" pitchFamily="34" charset="0"/>
              </a:rPr>
              <a:t>diriger</a:t>
            </a:r>
            <a:r>
              <a:rPr lang="en-US" sz="1600" dirty="0">
                <a:solidFill>
                  <a:srgbClr val="312D2A"/>
                </a:solidFill>
                <a:latin typeface="Oracle Sans" panose="020B0503020204020204" pitchFamily="34" charset="0"/>
              </a:rPr>
              <a:t> tout le </a:t>
            </a:r>
            <a:r>
              <a:rPr lang="en-US" sz="1600" dirty="0" err="1">
                <a:solidFill>
                  <a:srgbClr val="312D2A"/>
                </a:solidFill>
                <a:latin typeface="Oracle Sans" panose="020B0503020204020204" pitchFamily="34" charset="0"/>
              </a:rPr>
              <a:t>trafic</a:t>
            </a:r>
            <a:r>
              <a:rPr lang="en-US" sz="1600" dirty="0">
                <a:solidFill>
                  <a:srgbClr val="312D2A"/>
                </a:solidFill>
                <a:latin typeface="Oracle Sans" panose="020B0503020204020204" pitchFamily="34" charset="0"/>
              </a:rPr>
              <a:t> de lecture </a:t>
            </a:r>
            <a:r>
              <a:rPr lang="en-US" sz="1600" dirty="0" err="1">
                <a:solidFill>
                  <a:srgbClr val="312D2A"/>
                </a:solidFill>
                <a:latin typeface="Oracle Sans" panose="020B0503020204020204" pitchFamily="34" charset="0"/>
              </a:rPr>
              <a:t>vers</a:t>
            </a:r>
            <a:r>
              <a:rPr lang="en-US" sz="1600" dirty="0">
                <a:solidFill>
                  <a:srgbClr val="312D2A"/>
                </a:solidFill>
                <a:latin typeface="Oracle Sans" panose="020B0503020204020204" pitchFamily="34" charset="0"/>
              </a:rPr>
              <a:t> les instances </a:t>
            </a:r>
            <a:r>
              <a:rPr lang="en-US" sz="1600" dirty="0" err="1">
                <a:solidFill>
                  <a:srgbClr val="312D2A"/>
                </a:solidFill>
                <a:latin typeface="Oracle Sans" panose="020B0503020204020204" pitchFamily="34" charset="0"/>
              </a:rPr>
              <a:t>en</a:t>
            </a:r>
            <a:r>
              <a:rPr lang="en-US" sz="1600" dirty="0">
                <a:solidFill>
                  <a:srgbClr val="312D2A"/>
                </a:solidFill>
                <a:latin typeface="Oracle Sans" panose="020B0503020204020204" pitchFamily="34" charset="0"/>
              </a:rPr>
              <a:t> lecture </a:t>
            </a:r>
            <a:r>
              <a:rPr lang="en-US" sz="1600" dirty="0" err="1">
                <a:solidFill>
                  <a:srgbClr val="312D2A"/>
                </a:solidFill>
                <a:latin typeface="Oracle Sans" panose="020B0503020204020204" pitchFamily="34" charset="0"/>
              </a:rPr>
              <a:t>seule</a:t>
            </a:r>
            <a:r>
              <a:rPr lang="en-US" sz="1600" dirty="0">
                <a:solidFill>
                  <a:srgbClr val="312D2A"/>
                </a:solidFill>
                <a:latin typeface="Oracle Sans" panose="020B0503020204020204" pitchFamily="34" charset="0"/>
              </a:rPr>
              <a:t> et tout le </a:t>
            </a:r>
            <a:r>
              <a:rPr lang="en-US" sz="1600" dirty="0" err="1">
                <a:solidFill>
                  <a:srgbClr val="312D2A"/>
                </a:solidFill>
                <a:latin typeface="Oracle Sans" panose="020B0503020204020204" pitchFamily="34" charset="0"/>
              </a:rPr>
              <a:t>trafic</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d’écriture</a:t>
            </a:r>
            <a:r>
              <a:rPr lang="en-US" sz="1600" dirty="0">
                <a:solidFill>
                  <a:srgbClr val="312D2A"/>
                </a:solidFill>
                <a:latin typeface="Oracle Sans" panose="020B0503020204020204" pitchFamily="34" charset="0"/>
              </a:rPr>
              <a:t> </a:t>
            </a:r>
            <a:r>
              <a:rPr lang="en-US" sz="1600" dirty="0" err="1">
                <a:solidFill>
                  <a:srgbClr val="312D2A"/>
                </a:solidFill>
                <a:latin typeface="Oracle Sans" panose="020B0503020204020204" pitchFamily="34" charset="0"/>
              </a:rPr>
              <a:t>vers</a:t>
            </a:r>
            <a:r>
              <a:rPr lang="en-US" sz="1600" dirty="0">
                <a:solidFill>
                  <a:srgbClr val="312D2A"/>
                </a:solidFill>
                <a:latin typeface="Oracle Sans" panose="020B0503020204020204" pitchFamily="34" charset="0"/>
              </a:rPr>
              <a:t> les instances </a:t>
            </a:r>
            <a:r>
              <a:rPr lang="en-US" sz="1600" dirty="0" err="1">
                <a:solidFill>
                  <a:srgbClr val="312D2A"/>
                </a:solidFill>
                <a:latin typeface="Oracle Sans" panose="020B0503020204020204" pitchFamily="34" charset="0"/>
              </a:rPr>
              <a:t>en</a:t>
            </a:r>
            <a:r>
              <a:rPr lang="en-US" sz="1600" dirty="0">
                <a:solidFill>
                  <a:srgbClr val="312D2A"/>
                </a:solidFill>
                <a:latin typeface="Oracle Sans" panose="020B0503020204020204" pitchFamily="34" charset="0"/>
              </a:rPr>
              <a:t> lecture-</a:t>
            </a:r>
            <a:r>
              <a:rPr lang="en-US" sz="1600" dirty="0" err="1">
                <a:solidFill>
                  <a:srgbClr val="312D2A"/>
                </a:solidFill>
                <a:latin typeface="Oracle Sans" panose="020B0503020204020204" pitchFamily="34" charset="0"/>
              </a:rPr>
              <a:t>écriture</a:t>
            </a:r>
            <a:r>
              <a:rPr lang="en-US" sz="1600" dirty="0">
                <a:solidFill>
                  <a:srgbClr val="312D2A"/>
                </a:solidFill>
                <a:latin typeface="Oracle Sans" panose="020B0503020204020204" pitchFamily="34" charset="0"/>
              </a:rPr>
              <a:t>.</a:t>
            </a:r>
          </a:p>
          <a:p>
            <a:pPr marL="708660" lvl="1" indent="-342900">
              <a:lnSpc>
                <a:spcPct val="100000"/>
              </a:lnSpc>
              <a:spcBef>
                <a:spcPts val="300"/>
              </a:spcBef>
              <a:buFont typeface="Courier New" panose="02070309020205020404" pitchFamily="49" charset="0"/>
              <a:buChar char="o"/>
              <a:defRPr sz="2800">
                <a:solidFill>
                  <a:srgbClr val="58595B"/>
                </a:solidFill>
              </a:defRPr>
            </a:pPr>
            <a:r>
              <a:rPr lang="en-US" sz="1400" dirty="0">
                <a:solidFill>
                  <a:srgbClr val="312D2A"/>
                </a:solidFill>
                <a:latin typeface="Oracle Sans Light" panose="020B0403020204020204" pitchFamily="34" charset="0"/>
                <a:cs typeface="Oracle Sans Light" panose="020B0403020204020204" pitchFamily="34" charset="0"/>
              </a:rPr>
              <a:t>6450 </a:t>
            </a:r>
            <a:r>
              <a:rPr lang="en-US" sz="1400" dirty="0" err="1">
                <a:solidFill>
                  <a:srgbClr val="312D2A"/>
                </a:solidFill>
                <a:latin typeface="Oracle Sans Light" panose="020B0403020204020204" pitchFamily="34" charset="0"/>
                <a:cs typeface="Oracle Sans Light" panose="020B0403020204020204" pitchFamily="34" charset="0"/>
              </a:rPr>
              <a:t>est</a:t>
            </a:r>
            <a:r>
              <a:rPr lang="en-US" sz="1400" dirty="0">
                <a:solidFill>
                  <a:srgbClr val="312D2A"/>
                </a:solidFill>
                <a:latin typeface="Oracle Sans Light" panose="020B0403020204020204" pitchFamily="34" charset="0"/>
                <a:cs typeface="Oracle Sans Light" panose="020B0403020204020204" pitchFamily="34" charset="0"/>
              </a:rPr>
              <a:t> la </a:t>
            </a:r>
            <a:r>
              <a:rPr lang="en-US" sz="1400" dirty="0" err="1">
                <a:solidFill>
                  <a:srgbClr val="312D2A"/>
                </a:solidFill>
                <a:latin typeface="Oracle Sans Light" panose="020B0403020204020204" pitchFamily="34" charset="0"/>
                <a:cs typeface="Oracle Sans Light" panose="020B0403020204020204" pitchFamily="34" charset="0"/>
              </a:rPr>
              <a:t>valeur</a:t>
            </a:r>
            <a:r>
              <a:rPr lang="en-US" sz="1400" dirty="0">
                <a:solidFill>
                  <a:srgbClr val="312D2A"/>
                </a:solidFill>
                <a:latin typeface="Oracle Sans Light" panose="020B0403020204020204" pitchFamily="34" charset="0"/>
                <a:cs typeface="Oracle Sans Light" panose="020B0403020204020204" pitchFamily="34" charset="0"/>
              </a:rPr>
              <a:t> par </a:t>
            </a:r>
            <a:r>
              <a:rPr lang="en-US" sz="1400" dirty="0" err="1">
                <a:solidFill>
                  <a:srgbClr val="312D2A"/>
                </a:solidFill>
                <a:latin typeface="Oracle Sans Light" panose="020B0403020204020204" pitchFamily="34" charset="0"/>
                <a:cs typeface="Oracle Sans Light" panose="020B0403020204020204" pitchFamily="34" charset="0"/>
              </a:rPr>
              <a:t>défaut</a:t>
            </a:r>
            <a:r>
              <a:rPr lang="en-US" sz="1400" dirty="0">
                <a:solidFill>
                  <a:srgbClr val="312D2A"/>
                </a:solidFill>
                <a:latin typeface="Oracle Sans Light" panose="020B0403020204020204" pitchFamily="34" charset="0"/>
                <a:cs typeface="Oracle Sans Light" panose="020B0403020204020204" pitchFamily="34" charset="0"/>
              </a:rPr>
              <a:t> pour le mode mode lecture / </a:t>
            </a:r>
            <a:r>
              <a:rPr lang="en-US" sz="1400" dirty="0" err="1">
                <a:solidFill>
                  <a:srgbClr val="312D2A"/>
                </a:solidFill>
                <a:latin typeface="Oracle Sans Light" panose="020B0403020204020204" pitchFamily="34" charset="0"/>
                <a:cs typeface="Oracle Sans Light" panose="020B0403020204020204" pitchFamily="34" charset="0"/>
              </a:rPr>
              <a:t>écriture</a:t>
            </a:r>
            <a:r>
              <a:rPr lang="en-US" sz="1400" dirty="0">
                <a:solidFill>
                  <a:srgbClr val="312D2A"/>
                </a:solidFill>
                <a:latin typeface="Oracle Sans Light" panose="020B0403020204020204" pitchFamily="34" charset="0"/>
                <a:cs typeface="Oracle Sans Light" panose="020B0403020204020204" pitchFamily="34" charset="0"/>
              </a:rPr>
              <a:t>  split</a:t>
            </a:r>
          </a:p>
          <a:p>
            <a:endParaRPr lang="en-US" dirty="0"/>
          </a:p>
        </p:txBody>
      </p:sp>
      <p:sp>
        <p:nvSpPr>
          <p:cNvPr id="101" name="Title 100">
            <a:extLst>
              <a:ext uri="{FF2B5EF4-FFF2-40B4-BE49-F238E27FC236}">
                <a16:creationId xmlns:a16="http://schemas.microsoft.com/office/drawing/2014/main" id="{A344C23B-8026-F0BE-A6F0-83D597350837}"/>
              </a:ext>
            </a:extLst>
          </p:cNvPr>
          <p:cNvSpPr>
            <a:spLocks noGrp="1"/>
          </p:cNvSpPr>
          <p:nvPr>
            <p:ph type="title"/>
          </p:nvPr>
        </p:nvSpPr>
        <p:spPr/>
        <p:txBody>
          <a:bodyPr/>
          <a:lstStyle/>
          <a:p>
            <a:r>
              <a:rPr lang="en-US" noProof="0" dirty="0"/>
              <a:t>MySQL Group Replication: </a:t>
            </a:r>
            <a:r>
              <a:rPr lang="en-US" dirty="0"/>
              <a:t>Single-Primary Mode</a:t>
            </a:r>
          </a:p>
        </p:txBody>
      </p:sp>
      <p:sp>
        <p:nvSpPr>
          <p:cNvPr id="3" name="Footer Placeholder 2">
            <a:extLst>
              <a:ext uri="{FF2B5EF4-FFF2-40B4-BE49-F238E27FC236}">
                <a16:creationId xmlns:a16="http://schemas.microsoft.com/office/drawing/2014/main" id="{29176904-BC31-0D4B-80B5-8DF8C8A1A706}"/>
              </a:ext>
            </a:extLst>
          </p:cNvPr>
          <p:cNvSpPr>
            <a:spLocks noGrp="1"/>
          </p:cNvSpPr>
          <p:nvPr>
            <p:ph type="ftr" sz="quarter" idx="15"/>
          </p:nvPr>
        </p:nvSpPr>
        <p:spPr/>
        <p:txBody>
          <a:bodyPr/>
          <a:lstStyle/>
          <a:p>
            <a:r>
              <a:rPr lang="en-US"/>
              <a:t>Copyright © 2024, Oracle and/or its affiliates</a:t>
            </a:r>
            <a:endParaRPr lang="en-US" dirty="0"/>
          </a:p>
        </p:txBody>
      </p:sp>
      <p:sp>
        <p:nvSpPr>
          <p:cNvPr id="4" name="Slide Number Placeholder 3">
            <a:extLst>
              <a:ext uri="{FF2B5EF4-FFF2-40B4-BE49-F238E27FC236}">
                <a16:creationId xmlns:a16="http://schemas.microsoft.com/office/drawing/2014/main" id="{C5359C94-7860-A68D-B9FC-C4D980F01649}"/>
              </a:ext>
            </a:extLst>
          </p:cNvPr>
          <p:cNvSpPr>
            <a:spLocks noGrp="1"/>
          </p:cNvSpPr>
          <p:nvPr>
            <p:ph type="sldNum" sz="quarter" idx="16"/>
          </p:nvPr>
        </p:nvSpPr>
        <p:spPr/>
        <p:txBody>
          <a:bodyPr/>
          <a:lstStyle/>
          <a:p>
            <a:fld id="{345D60D9-5372-5F40-9443-0F9AE5BDC3C8}" type="slidenum">
              <a:rPr lang="en-US" smtClean="0"/>
              <a:pPr/>
              <a:t>23</a:t>
            </a:fld>
            <a:endParaRPr lang="en-US" dirty="0"/>
          </a:p>
        </p:txBody>
      </p:sp>
      <p:sp>
        <p:nvSpPr>
          <p:cNvPr id="5" name="Cylinder 4">
            <a:extLst>
              <a:ext uri="{FF2B5EF4-FFF2-40B4-BE49-F238E27FC236}">
                <a16:creationId xmlns:a16="http://schemas.microsoft.com/office/drawing/2014/main" id="{D85F00A0-B0F0-E818-F207-B3C62007F31B}"/>
              </a:ext>
            </a:extLst>
          </p:cNvPr>
          <p:cNvSpPr/>
          <p:nvPr/>
        </p:nvSpPr>
        <p:spPr>
          <a:xfrm>
            <a:off x="2939259" y="5785982"/>
            <a:ext cx="355825" cy="365125"/>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6" name="Cylinder 5">
            <a:extLst>
              <a:ext uri="{FF2B5EF4-FFF2-40B4-BE49-F238E27FC236}">
                <a16:creationId xmlns:a16="http://schemas.microsoft.com/office/drawing/2014/main" id="{21F9A5EB-B8A2-39FA-7808-623689DAAED3}"/>
              </a:ext>
            </a:extLst>
          </p:cNvPr>
          <p:cNvSpPr/>
          <p:nvPr/>
        </p:nvSpPr>
        <p:spPr>
          <a:xfrm>
            <a:off x="3392682" y="5785979"/>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7" name="Cylinder 6">
            <a:extLst>
              <a:ext uri="{FF2B5EF4-FFF2-40B4-BE49-F238E27FC236}">
                <a16:creationId xmlns:a16="http://schemas.microsoft.com/office/drawing/2014/main" id="{4D9F3028-B456-DFCF-F490-7DEC7DDBB4FD}"/>
              </a:ext>
            </a:extLst>
          </p:cNvPr>
          <p:cNvSpPr/>
          <p:nvPr/>
        </p:nvSpPr>
        <p:spPr>
          <a:xfrm>
            <a:off x="3846105" y="5785978"/>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8" name="Cylinder 7">
            <a:extLst>
              <a:ext uri="{FF2B5EF4-FFF2-40B4-BE49-F238E27FC236}">
                <a16:creationId xmlns:a16="http://schemas.microsoft.com/office/drawing/2014/main" id="{BDF227C0-E8EC-6641-50D5-CFC3FB4F189B}"/>
              </a:ext>
            </a:extLst>
          </p:cNvPr>
          <p:cNvSpPr/>
          <p:nvPr/>
        </p:nvSpPr>
        <p:spPr>
          <a:xfrm>
            <a:off x="4299528" y="5785977"/>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9" name="Cylinder 8">
            <a:extLst>
              <a:ext uri="{FF2B5EF4-FFF2-40B4-BE49-F238E27FC236}">
                <a16:creationId xmlns:a16="http://schemas.microsoft.com/office/drawing/2014/main" id="{C10E7712-6F1C-04C7-B2B0-91B027791803}"/>
              </a:ext>
            </a:extLst>
          </p:cNvPr>
          <p:cNvSpPr/>
          <p:nvPr/>
        </p:nvSpPr>
        <p:spPr>
          <a:xfrm>
            <a:off x="4752951" y="5785976"/>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10" name="Rectangle: Rounded Corners 9">
            <a:extLst>
              <a:ext uri="{FF2B5EF4-FFF2-40B4-BE49-F238E27FC236}">
                <a16:creationId xmlns:a16="http://schemas.microsoft.com/office/drawing/2014/main" id="{9BBAD9F2-2814-89C6-275E-E98209579F4C}"/>
              </a:ext>
            </a:extLst>
          </p:cNvPr>
          <p:cNvSpPr/>
          <p:nvPr/>
        </p:nvSpPr>
        <p:spPr>
          <a:xfrm>
            <a:off x="2785929" y="5591608"/>
            <a:ext cx="2469734" cy="64487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039F741-36F2-83EE-37C0-B8426F10EE0C}"/>
              </a:ext>
            </a:extLst>
          </p:cNvPr>
          <p:cNvGrpSpPr/>
          <p:nvPr/>
        </p:nvGrpSpPr>
        <p:grpSpPr>
          <a:xfrm>
            <a:off x="2863016" y="4600151"/>
            <a:ext cx="508310" cy="668715"/>
            <a:chOff x="3708876" y="4311339"/>
            <a:chExt cx="508310" cy="668715"/>
          </a:xfrm>
        </p:grpSpPr>
        <p:pic>
          <p:nvPicPr>
            <p:cNvPr id="11" name="Picture 25" descr="ic-BigServer-gray.png">
              <a:extLst>
                <a:ext uri="{FF2B5EF4-FFF2-40B4-BE49-F238E27FC236}">
                  <a16:creationId xmlns:a16="http://schemas.microsoft.com/office/drawing/2014/main" id="{21C2D422-C7F7-BE74-6785-34B0296429DE}"/>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14" name="TextBox 13">
              <a:extLst>
                <a:ext uri="{FF2B5EF4-FFF2-40B4-BE49-F238E27FC236}">
                  <a16:creationId xmlns:a16="http://schemas.microsoft.com/office/drawing/2014/main" id="{CAF07F10-7268-4D63-0681-4EFCA60459CD}"/>
                </a:ext>
              </a:extLst>
            </p:cNvPr>
            <p:cNvSpPr txBox="1"/>
            <p:nvPr/>
          </p:nvSpPr>
          <p:spPr>
            <a:xfrm>
              <a:off x="3792151" y="4764610"/>
              <a:ext cx="341760" cy="215444"/>
            </a:xfrm>
            <a:prstGeom prst="rect">
              <a:avLst/>
            </a:prstGeom>
            <a:noFill/>
          </p:spPr>
          <p:txBody>
            <a:bodyPr wrap="none" rtlCol="0">
              <a:spAutoFit/>
            </a:bodyPr>
            <a:lstStyle/>
            <a:p>
              <a:pPr algn="ctr"/>
              <a:r>
                <a:rPr lang="it-IT" sz="800" dirty="0">
                  <a:solidFill>
                    <a:srgbClr val="FF0000"/>
                  </a:solidFill>
                </a:rPr>
                <a:t>RW</a:t>
              </a:r>
              <a:endParaRPr lang="en-US" sz="800" dirty="0">
                <a:solidFill>
                  <a:srgbClr val="FF0000"/>
                </a:solidFill>
              </a:endParaRPr>
            </a:p>
          </p:txBody>
        </p:sp>
      </p:grpSp>
      <p:grpSp>
        <p:nvGrpSpPr>
          <p:cNvPr id="17" name="Group 16">
            <a:extLst>
              <a:ext uri="{FF2B5EF4-FFF2-40B4-BE49-F238E27FC236}">
                <a16:creationId xmlns:a16="http://schemas.microsoft.com/office/drawing/2014/main" id="{C62BB888-91A4-E251-379A-0805FD4DC4F9}"/>
              </a:ext>
            </a:extLst>
          </p:cNvPr>
          <p:cNvGrpSpPr/>
          <p:nvPr/>
        </p:nvGrpSpPr>
        <p:grpSpPr>
          <a:xfrm>
            <a:off x="3378092" y="4599951"/>
            <a:ext cx="614272" cy="668715"/>
            <a:chOff x="3655896" y="4311339"/>
            <a:chExt cx="614272" cy="668715"/>
          </a:xfrm>
        </p:grpSpPr>
        <p:pic>
          <p:nvPicPr>
            <p:cNvPr id="18" name="Picture 25" descr="ic-BigServer-gray.png">
              <a:extLst>
                <a:ext uri="{FF2B5EF4-FFF2-40B4-BE49-F238E27FC236}">
                  <a16:creationId xmlns:a16="http://schemas.microsoft.com/office/drawing/2014/main" id="{C8C5B67D-99BD-1309-A6CD-5477065CCC80}"/>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19" name="TextBox 18">
              <a:extLst>
                <a:ext uri="{FF2B5EF4-FFF2-40B4-BE49-F238E27FC236}">
                  <a16:creationId xmlns:a16="http://schemas.microsoft.com/office/drawing/2014/main" id="{02E5DAD3-2C03-4CB4-CFAB-C33AF554C459}"/>
                </a:ext>
              </a:extLst>
            </p:cNvPr>
            <p:cNvSpPr txBox="1"/>
            <p:nvPr/>
          </p:nvSpPr>
          <p:spPr>
            <a:xfrm>
              <a:off x="3655896" y="4764610"/>
              <a:ext cx="614272" cy="215444"/>
            </a:xfrm>
            <a:prstGeom prst="rect">
              <a:avLst/>
            </a:prstGeom>
            <a:noFill/>
          </p:spPr>
          <p:txBody>
            <a:bodyPr wrap="none" rtlCol="0">
              <a:spAutoFit/>
            </a:bodyPr>
            <a:lstStyle/>
            <a:p>
              <a:pPr algn="ctr"/>
              <a:r>
                <a:rPr lang="it-IT" sz="800" dirty="0">
                  <a:solidFill>
                    <a:srgbClr val="00B050"/>
                  </a:solidFill>
                </a:rPr>
                <a:t>R</a:t>
              </a:r>
              <a:r>
                <a:rPr lang="it-IT" sz="800" dirty="0"/>
                <a:t>/</a:t>
              </a:r>
              <a:r>
                <a:rPr lang="it-IT" sz="800" dirty="0">
                  <a:solidFill>
                    <a:srgbClr val="FF0000"/>
                  </a:solidFill>
                </a:rPr>
                <a:t>W</a:t>
              </a:r>
              <a:r>
                <a:rPr lang="it-IT" sz="800" dirty="0"/>
                <a:t> split</a:t>
              </a:r>
              <a:endParaRPr lang="en-US" sz="800" dirty="0"/>
            </a:p>
          </p:txBody>
        </p:sp>
      </p:grpSp>
      <p:grpSp>
        <p:nvGrpSpPr>
          <p:cNvPr id="20" name="Group 19">
            <a:extLst>
              <a:ext uri="{FF2B5EF4-FFF2-40B4-BE49-F238E27FC236}">
                <a16:creationId xmlns:a16="http://schemas.microsoft.com/office/drawing/2014/main" id="{7CF3D427-F297-6DE2-977D-975E226D352F}"/>
              </a:ext>
            </a:extLst>
          </p:cNvPr>
          <p:cNvGrpSpPr/>
          <p:nvPr/>
        </p:nvGrpSpPr>
        <p:grpSpPr>
          <a:xfrm>
            <a:off x="4032771" y="4599951"/>
            <a:ext cx="508310" cy="668715"/>
            <a:chOff x="3708876" y="4311339"/>
            <a:chExt cx="508310" cy="668715"/>
          </a:xfrm>
        </p:grpSpPr>
        <p:pic>
          <p:nvPicPr>
            <p:cNvPr id="21" name="Picture 25" descr="ic-BigServer-gray.png">
              <a:extLst>
                <a:ext uri="{FF2B5EF4-FFF2-40B4-BE49-F238E27FC236}">
                  <a16:creationId xmlns:a16="http://schemas.microsoft.com/office/drawing/2014/main" id="{4CBBC9CC-A60C-DAF5-6FDD-77536B386725}"/>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22" name="TextBox 21">
              <a:extLst>
                <a:ext uri="{FF2B5EF4-FFF2-40B4-BE49-F238E27FC236}">
                  <a16:creationId xmlns:a16="http://schemas.microsoft.com/office/drawing/2014/main" id="{A9EB516C-8864-DEE4-51B4-698838EE6A39}"/>
                </a:ext>
              </a:extLst>
            </p:cNvPr>
            <p:cNvSpPr txBox="1"/>
            <p:nvPr/>
          </p:nvSpPr>
          <p:spPr>
            <a:xfrm>
              <a:off x="3800166" y="4764610"/>
              <a:ext cx="325731" cy="215444"/>
            </a:xfrm>
            <a:prstGeom prst="rect">
              <a:avLst/>
            </a:prstGeom>
            <a:noFill/>
          </p:spPr>
          <p:txBody>
            <a:bodyPr wrap="none" rtlCol="0">
              <a:spAutoFit/>
            </a:bodyPr>
            <a:lstStyle/>
            <a:p>
              <a:pPr algn="ctr"/>
              <a:r>
                <a:rPr lang="it-IT" sz="800" dirty="0">
                  <a:solidFill>
                    <a:srgbClr val="00B050"/>
                  </a:solidFill>
                </a:rPr>
                <a:t>RO</a:t>
              </a:r>
              <a:endParaRPr lang="en-US" sz="800" dirty="0">
                <a:solidFill>
                  <a:srgbClr val="00B050"/>
                </a:solidFill>
              </a:endParaRPr>
            </a:p>
          </p:txBody>
        </p:sp>
      </p:grpSp>
      <p:cxnSp>
        <p:nvCxnSpPr>
          <p:cNvPr id="24" name="Straight Arrow Connector 23">
            <a:extLst>
              <a:ext uri="{FF2B5EF4-FFF2-40B4-BE49-F238E27FC236}">
                <a16:creationId xmlns:a16="http://schemas.microsoft.com/office/drawing/2014/main" id="{D6953C3B-A274-05A2-2743-7FD9102F6201}"/>
              </a:ext>
            </a:extLst>
          </p:cNvPr>
          <p:cNvCxnSpPr>
            <a:stCxn id="14" idx="2"/>
            <a:endCxn id="5" idx="1"/>
          </p:cNvCxnSpPr>
          <p:nvPr/>
        </p:nvCxnSpPr>
        <p:spPr>
          <a:xfrm>
            <a:off x="3117171" y="5268866"/>
            <a:ext cx="1" cy="51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7BD745-F601-861D-3794-19E5D03AFF44}"/>
              </a:ext>
            </a:extLst>
          </p:cNvPr>
          <p:cNvCxnSpPr>
            <a:stCxn id="19" idx="2"/>
            <a:endCxn id="5" idx="1"/>
          </p:cNvCxnSpPr>
          <p:nvPr/>
        </p:nvCxnSpPr>
        <p:spPr>
          <a:xfrm flipH="1">
            <a:off x="3117172" y="5268666"/>
            <a:ext cx="568056" cy="517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8F8AF37-CBCD-6AA1-C2D1-641D3687C75C}"/>
              </a:ext>
            </a:extLst>
          </p:cNvPr>
          <p:cNvCxnSpPr>
            <a:stCxn id="19" idx="2"/>
            <a:endCxn id="6" idx="1"/>
          </p:cNvCxnSpPr>
          <p:nvPr/>
        </p:nvCxnSpPr>
        <p:spPr>
          <a:xfrm flipH="1">
            <a:off x="3570595" y="5268666"/>
            <a:ext cx="114633" cy="5173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9DD82D-DB78-8BA6-3E99-60CF8650207F}"/>
              </a:ext>
            </a:extLst>
          </p:cNvPr>
          <p:cNvCxnSpPr>
            <a:stCxn id="19" idx="2"/>
            <a:endCxn id="7" idx="1"/>
          </p:cNvCxnSpPr>
          <p:nvPr/>
        </p:nvCxnSpPr>
        <p:spPr>
          <a:xfrm>
            <a:off x="3685228" y="5268666"/>
            <a:ext cx="338790" cy="5173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1CF4FE-2789-5816-D7DD-98CB51107C01}"/>
              </a:ext>
            </a:extLst>
          </p:cNvPr>
          <p:cNvCxnSpPr>
            <a:stCxn id="19" idx="2"/>
            <a:endCxn id="8" idx="1"/>
          </p:cNvCxnSpPr>
          <p:nvPr/>
        </p:nvCxnSpPr>
        <p:spPr>
          <a:xfrm>
            <a:off x="3685228" y="5268666"/>
            <a:ext cx="792213" cy="5173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320159-CAF7-5F67-4FF8-95A9909FC5BF}"/>
              </a:ext>
            </a:extLst>
          </p:cNvPr>
          <p:cNvCxnSpPr>
            <a:stCxn id="19" idx="2"/>
            <a:endCxn id="9" idx="1"/>
          </p:cNvCxnSpPr>
          <p:nvPr/>
        </p:nvCxnSpPr>
        <p:spPr>
          <a:xfrm>
            <a:off x="3685228" y="5268666"/>
            <a:ext cx="1245636" cy="5173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6E65FCB-CF0D-B434-78CA-086F3909C570}"/>
              </a:ext>
            </a:extLst>
          </p:cNvPr>
          <p:cNvCxnSpPr>
            <a:stCxn id="22" idx="2"/>
            <a:endCxn id="6" idx="1"/>
          </p:cNvCxnSpPr>
          <p:nvPr/>
        </p:nvCxnSpPr>
        <p:spPr>
          <a:xfrm flipH="1">
            <a:off x="3570595" y="5268666"/>
            <a:ext cx="716332" cy="517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B1BB9CA-1FB2-B16A-1EDE-B727C0598CD5}"/>
              </a:ext>
            </a:extLst>
          </p:cNvPr>
          <p:cNvCxnSpPr>
            <a:cxnSpLocks/>
            <a:stCxn id="22" idx="2"/>
            <a:endCxn id="7" idx="1"/>
          </p:cNvCxnSpPr>
          <p:nvPr/>
        </p:nvCxnSpPr>
        <p:spPr>
          <a:xfrm flipH="1">
            <a:off x="4024018" y="5268666"/>
            <a:ext cx="262909" cy="517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BE70573-982B-DCB3-A0E8-766C905E0065}"/>
              </a:ext>
            </a:extLst>
          </p:cNvPr>
          <p:cNvCxnSpPr>
            <a:stCxn id="22" idx="2"/>
            <a:endCxn id="8" idx="1"/>
          </p:cNvCxnSpPr>
          <p:nvPr/>
        </p:nvCxnSpPr>
        <p:spPr>
          <a:xfrm>
            <a:off x="4286927" y="5268666"/>
            <a:ext cx="190514" cy="51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79843C1-16F9-6FCE-BCDC-DA6837BF3D97}"/>
              </a:ext>
            </a:extLst>
          </p:cNvPr>
          <p:cNvCxnSpPr>
            <a:stCxn id="22" idx="2"/>
            <a:endCxn id="9" idx="1"/>
          </p:cNvCxnSpPr>
          <p:nvPr/>
        </p:nvCxnSpPr>
        <p:spPr>
          <a:xfrm>
            <a:off x="4286927" y="5268666"/>
            <a:ext cx="643937" cy="517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ylinder 43">
            <a:extLst>
              <a:ext uri="{FF2B5EF4-FFF2-40B4-BE49-F238E27FC236}">
                <a16:creationId xmlns:a16="http://schemas.microsoft.com/office/drawing/2014/main" id="{83EBA6D5-8484-77DA-9E08-1BBB01E22D48}"/>
              </a:ext>
            </a:extLst>
          </p:cNvPr>
          <p:cNvSpPr/>
          <p:nvPr/>
        </p:nvSpPr>
        <p:spPr>
          <a:xfrm>
            <a:off x="6078480" y="5781283"/>
            <a:ext cx="355825" cy="365125"/>
          </a:xfrm>
          <a:prstGeom prst="can">
            <a:avLst/>
          </a:prstGeom>
          <a:solidFill>
            <a:schemeClr val="tx1">
              <a:lumMod val="10000"/>
              <a:lumOff val="9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45" name="Cylinder 44">
            <a:extLst>
              <a:ext uri="{FF2B5EF4-FFF2-40B4-BE49-F238E27FC236}">
                <a16:creationId xmlns:a16="http://schemas.microsoft.com/office/drawing/2014/main" id="{B6B5D2AC-16AA-DC22-2DB5-4AC9843CEE6B}"/>
              </a:ext>
            </a:extLst>
          </p:cNvPr>
          <p:cNvSpPr/>
          <p:nvPr/>
        </p:nvSpPr>
        <p:spPr>
          <a:xfrm>
            <a:off x="6531903" y="5781280"/>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6" name="Cylinder 45">
            <a:extLst>
              <a:ext uri="{FF2B5EF4-FFF2-40B4-BE49-F238E27FC236}">
                <a16:creationId xmlns:a16="http://schemas.microsoft.com/office/drawing/2014/main" id="{460F6386-C1E3-1BC9-1F5F-ED9AA91BEE7A}"/>
              </a:ext>
            </a:extLst>
          </p:cNvPr>
          <p:cNvSpPr/>
          <p:nvPr/>
        </p:nvSpPr>
        <p:spPr>
          <a:xfrm>
            <a:off x="6985326" y="5781279"/>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7" name="Cylinder 46">
            <a:extLst>
              <a:ext uri="{FF2B5EF4-FFF2-40B4-BE49-F238E27FC236}">
                <a16:creationId xmlns:a16="http://schemas.microsoft.com/office/drawing/2014/main" id="{0F10648F-5551-3683-35E1-763C34E4E995}"/>
              </a:ext>
            </a:extLst>
          </p:cNvPr>
          <p:cNvSpPr/>
          <p:nvPr/>
        </p:nvSpPr>
        <p:spPr>
          <a:xfrm>
            <a:off x="7438749" y="5781278"/>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8" name="Cylinder 47">
            <a:extLst>
              <a:ext uri="{FF2B5EF4-FFF2-40B4-BE49-F238E27FC236}">
                <a16:creationId xmlns:a16="http://schemas.microsoft.com/office/drawing/2014/main" id="{10BF5ACA-3584-27DE-296E-D7297AEF2D30}"/>
              </a:ext>
            </a:extLst>
          </p:cNvPr>
          <p:cNvSpPr/>
          <p:nvPr/>
        </p:nvSpPr>
        <p:spPr>
          <a:xfrm>
            <a:off x="7892172" y="5781277"/>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49" name="Rectangle: Rounded Corners 48">
            <a:extLst>
              <a:ext uri="{FF2B5EF4-FFF2-40B4-BE49-F238E27FC236}">
                <a16:creationId xmlns:a16="http://schemas.microsoft.com/office/drawing/2014/main" id="{FDC3D0EC-A7FD-B4C7-C962-74EE74B66AF8}"/>
              </a:ext>
            </a:extLst>
          </p:cNvPr>
          <p:cNvSpPr/>
          <p:nvPr/>
        </p:nvSpPr>
        <p:spPr>
          <a:xfrm>
            <a:off x="5925150" y="5586909"/>
            <a:ext cx="2469734" cy="64487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9AAB36C-6B02-4AAD-33DA-A4355287158C}"/>
              </a:ext>
            </a:extLst>
          </p:cNvPr>
          <p:cNvGrpSpPr/>
          <p:nvPr/>
        </p:nvGrpSpPr>
        <p:grpSpPr>
          <a:xfrm>
            <a:off x="6002237" y="4595452"/>
            <a:ext cx="508310" cy="668715"/>
            <a:chOff x="3708876" y="4311339"/>
            <a:chExt cx="508310" cy="668715"/>
          </a:xfrm>
        </p:grpSpPr>
        <p:pic>
          <p:nvPicPr>
            <p:cNvPr id="51" name="Picture 25" descr="ic-BigServer-gray.png">
              <a:extLst>
                <a:ext uri="{FF2B5EF4-FFF2-40B4-BE49-F238E27FC236}">
                  <a16:creationId xmlns:a16="http://schemas.microsoft.com/office/drawing/2014/main" id="{E297E101-F4B7-614D-8685-62EEABCC4AAE}"/>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52" name="TextBox 51">
              <a:extLst>
                <a:ext uri="{FF2B5EF4-FFF2-40B4-BE49-F238E27FC236}">
                  <a16:creationId xmlns:a16="http://schemas.microsoft.com/office/drawing/2014/main" id="{83921B3E-1A5D-3510-06FB-FD199C92838F}"/>
                </a:ext>
              </a:extLst>
            </p:cNvPr>
            <p:cNvSpPr txBox="1"/>
            <p:nvPr/>
          </p:nvSpPr>
          <p:spPr>
            <a:xfrm>
              <a:off x="3792151" y="4764610"/>
              <a:ext cx="341760" cy="215444"/>
            </a:xfrm>
            <a:prstGeom prst="rect">
              <a:avLst/>
            </a:prstGeom>
            <a:noFill/>
          </p:spPr>
          <p:txBody>
            <a:bodyPr wrap="none" rtlCol="0">
              <a:spAutoFit/>
            </a:bodyPr>
            <a:lstStyle/>
            <a:p>
              <a:pPr algn="ctr"/>
              <a:r>
                <a:rPr lang="it-IT" sz="800" dirty="0">
                  <a:solidFill>
                    <a:srgbClr val="FF0000"/>
                  </a:solidFill>
                </a:rPr>
                <a:t>RW</a:t>
              </a:r>
              <a:endParaRPr lang="en-US" sz="800" dirty="0">
                <a:solidFill>
                  <a:srgbClr val="FF0000"/>
                </a:solidFill>
              </a:endParaRPr>
            </a:p>
          </p:txBody>
        </p:sp>
      </p:grpSp>
      <p:grpSp>
        <p:nvGrpSpPr>
          <p:cNvPr id="53" name="Group 52">
            <a:extLst>
              <a:ext uri="{FF2B5EF4-FFF2-40B4-BE49-F238E27FC236}">
                <a16:creationId xmlns:a16="http://schemas.microsoft.com/office/drawing/2014/main" id="{A2DCE379-FFB6-362A-9BA9-09688D3A6455}"/>
              </a:ext>
            </a:extLst>
          </p:cNvPr>
          <p:cNvGrpSpPr/>
          <p:nvPr/>
        </p:nvGrpSpPr>
        <p:grpSpPr>
          <a:xfrm>
            <a:off x="6517313" y="4595252"/>
            <a:ext cx="614272" cy="668715"/>
            <a:chOff x="3655896" y="4311339"/>
            <a:chExt cx="614272" cy="668715"/>
          </a:xfrm>
        </p:grpSpPr>
        <p:pic>
          <p:nvPicPr>
            <p:cNvPr id="54" name="Picture 25" descr="ic-BigServer-gray.png">
              <a:extLst>
                <a:ext uri="{FF2B5EF4-FFF2-40B4-BE49-F238E27FC236}">
                  <a16:creationId xmlns:a16="http://schemas.microsoft.com/office/drawing/2014/main" id="{76FAC30D-8758-9E54-A1FC-6A7738A70696}"/>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55" name="TextBox 54">
              <a:extLst>
                <a:ext uri="{FF2B5EF4-FFF2-40B4-BE49-F238E27FC236}">
                  <a16:creationId xmlns:a16="http://schemas.microsoft.com/office/drawing/2014/main" id="{E677992F-A471-CB89-1CCB-A9B3E8A5DD5E}"/>
                </a:ext>
              </a:extLst>
            </p:cNvPr>
            <p:cNvSpPr txBox="1"/>
            <p:nvPr/>
          </p:nvSpPr>
          <p:spPr>
            <a:xfrm>
              <a:off x="3655896" y="4764610"/>
              <a:ext cx="614272" cy="215444"/>
            </a:xfrm>
            <a:prstGeom prst="rect">
              <a:avLst/>
            </a:prstGeom>
            <a:noFill/>
          </p:spPr>
          <p:txBody>
            <a:bodyPr wrap="none" rtlCol="0">
              <a:spAutoFit/>
            </a:bodyPr>
            <a:lstStyle/>
            <a:p>
              <a:pPr algn="ctr"/>
              <a:r>
                <a:rPr lang="it-IT" sz="800" dirty="0">
                  <a:solidFill>
                    <a:srgbClr val="00B050"/>
                  </a:solidFill>
                </a:rPr>
                <a:t>R</a:t>
              </a:r>
              <a:r>
                <a:rPr lang="it-IT" sz="800" dirty="0"/>
                <a:t>/</a:t>
              </a:r>
              <a:r>
                <a:rPr lang="it-IT" sz="800" dirty="0">
                  <a:solidFill>
                    <a:srgbClr val="FF0000"/>
                  </a:solidFill>
                </a:rPr>
                <a:t>W</a:t>
              </a:r>
              <a:r>
                <a:rPr lang="it-IT" sz="800" dirty="0"/>
                <a:t> split</a:t>
              </a:r>
              <a:endParaRPr lang="en-US" sz="800" dirty="0"/>
            </a:p>
          </p:txBody>
        </p:sp>
      </p:grpSp>
      <p:grpSp>
        <p:nvGrpSpPr>
          <p:cNvPr id="56" name="Group 55">
            <a:extLst>
              <a:ext uri="{FF2B5EF4-FFF2-40B4-BE49-F238E27FC236}">
                <a16:creationId xmlns:a16="http://schemas.microsoft.com/office/drawing/2014/main" id="{441A4ED7-B629-1519-D9E3-D5B48F98D0B8}"/>
              </a:ext>
            </a:extLst>
          </p:cNvPr>
          <p:cNvGrpSpPr/>
          <p:nvPr/>
        </p:nvGrpSpPr>
        <p:grpSpPr>
          <a:xfrm>
            <a:off x="7171992" y="4595252"/>
            <a:ext cx="508310" cy="668715"/>
            <a:chOff x="3708876" y="4311339"/>
            <a:chExt cx="508310" cy="668715"/>
          </a:xfrm>
        </p:grpSpPr>
        <p:pic>
          <p:nvPicPr>
            <p:cNvPr id="57" name="Picture 25" descr="ic-BigServer-gray.png">
              <a:extLst>
                <a:ext uri="{FF2B5EF4-FFF2-40B4-BE49-F238E27FC236}">
                  <a16:creationId xmlns:a16="http://schemas.microsoft.com/office/drawing/2014/main" id="{71961EDE-0CDB-C861-3153-A222C688495C}"/>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58" name="TextBox 57">
              <a:extLst>
                <a:ext uri="{FF2B5EF4-FFF2-40B4-BE49-F238E27FC236}">
                  <a16:creationId xmlns:a16="http://schemas.microsoft.com/office/drawing/2014/main" id="{1B8A760A-A9BC-98D7-3895-C1DB3045481D}"/>
                </a:ext>
              </a:extLst>
            </p:cNvPr>
            <p:cNvSpPr txBox="1"/>
            <p:nvPr/>
          </p:nvSpPr>
          <p:spPr>
            <a:xfrm>
              <a:off x="3800166" y="4764610"/>
              <a:ext cx="325731" cy="215444"/>
            </a:xfrm>
            <a:prstGeom prst="rect">
              <a:avLst/>
            </a:prstGeom>
            <a:noFill/>
          </p:spPr>
          <p:txBody>
            <a:bodyPr wrap="none" rtlCol="0">
              <a:spAutoFit/>
            </a:bodyPr>
            <a:lstStyle/>
            <a:p>
              <a:pPr algn="ctr"/>
              <a:r>
                <a:rPr lang="it-IT" sz="800" dirty="0">
                  <a:solidFill>
                    <a:srgbClr val="00B050"/>
                  </a:solidFill>
                </a:rPr>
                <a:t>RO</a:t>
              </a:r>
              <a:endParaRPr lang="en-US" sz="800" dirty="0">
                <a:solidFill>
                  <a:srgbClr val="00B050"/>
                </a:solidFill>
              </a:endParaRPr>
            </a:p>
          </p:txBody>
        </p:sp>
      </p:grpSp>
      <p:cxnSp>
        <p:nvCxnSpPr>
          <p:cNvPr id="59" name="Straight Arrow Connector 58">
            <a:extLst>
              <a:ext uri="{FF2B5EF4-FFF2-40B4-BE49-F238E27FC236}">
                <a16:creationId xmlns:a16="http://schemas.microsoft.com/office/drawing/2014/main" id="{4AC12965-D402-0E8C-2053-FC59779C0E41}"/>
              </a:ext>
            </a:extLst>
          </p:cNvPr>
          <p:cNvCxnSpPr>
            <a:stCxn id="52" idx="2"/>
            <a:endCxn id="44" idx="1"/>
          </p:cNvCxnSpPr>
          <p:nvPr/>
        </p:nvCxnSpPr>
        <p:spPr>
          <a:xfrm>
            <a:off x="6256392" y="5264167"/>
            <a:ext cx="1" cy="51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3073AF6-A0EB-416C-8E68-B122157E1D8E}"/>
              </a:ext>
            </a:extLst>
          </p:cNvPr>
          <p:cNvCxnSpPr>
            <a:stCxn id="55" idx="2"/>
            <a:endCxn id="44" idx="1"/>
          </p:cNvCxnSpPr>
          <p:nvPr/>
        </p:nvCxnSpPr>
        <p:spPr>
          <a:xfrm flipH="1">
            <a:off x="6256393" y="5263967"/>
            <a:ext cx="568056" cy="517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A455377-BFF9-B96B-8833-A6028DB1EE1C}"/>
              </a:ext>
            </a:extLst>
          </p:cNvPr>
          <p:cNvCxnSpPr>
            <a:stCxn id="55" idx="2"/>
            <a:endCxn id="45" idx="1"/>
          </p:cNvCxnSpPr>
          <p:nvPr/>
        </p:nvCxnSpPr>
        <p:spPr>
          <a:xfrm flipH="1">
            <a:off x="6709816" y="5263967"/>
            <a:ext cx="114633" cy="51731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5E6E051-0F53-06F8-3747-903642F76FEE}"/>
              </a:ext>
            </a:extLst>
          </p:cNvPr>
          <p:cNvCxnSpPr>
            <a:stCxn id="55" idx="2"/>
            <a:endCxn id="46" idx="1"/>
          </p:cNvCxnSpPr>
          <p:nvPr/>
        </p:nvCxnSpPr>
        <p:spPr>
          <a:xfrm>
            <a:off x="6824449" y="5263967"/>
            <a:ext cx="338790" cy="5173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0EE52DB-10BD-792D-06E3-3C9C2E26FF00}"/>
              </a:ext>
            </a:extLst>
          </p:cNvPr>
          <p:cNvCxnSpPr>
            <a:stCxn id="55" idx="2"/>
            <a:endCxn id="47" idx="1"/>
          </p:cNvCxnSpPr>
          <p:nvPr/>
        </p:nvCxnSpPr>
        <p:spPr>
          <a:xfrm>
            <a:off x="6824449" y="5263967"/>
            <a:ext cx="792213" cy="5173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74E4C8-57F0-FD33-2C15-CA49DFA665F2}"/>
              </a:ext>
            </a:extLst>
          </p:cNvPr>
          <p:cNvCxnSpPr>
            <a:stCxn id="55" idx="2"/>
            <a:endCxn id="48" idx="1"/>
          </p:cNvCxnSpPr>
          <p:nvPr/>
        </p:nvCxnSpPr>
        <p:spPr>
          <a:xfrm>
            <a:off x="6824449" y="5263967"/>
            <a:ext cx="1245636" cy="5173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B3E6923-F4F0-E03F-0F90-BFB5E8296213}"/>
              </a:ext>
            </a:extLst>
          </p:cNvPr>
          <p:cNvCxnSpPr>
            <a:stCxn id="58" idx="2"/>
            <a:endCxn id="45" idx="1"/>
          </p:cNvCxnSpPr>
          <p:nvPr/>
        </p:nvCxnSpPr>
        <p:spPr>
          <a:xfrm flipH="1">
            <a:off x="6709816" y="5263967"/>
            <a:ext cx="716332" cy="517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B0FE352-9E39-A0C2-4360-73E91BE2F5A8}"/>
              </a:ext>
            </a:extLst>
          </p:cNvPr>
          <p:cNvCxnSpPr>
            <a:cxnSpLocks/>
            <a:stCxn id="58" idx="2"/>
            <a:endCxn id="46" idx="1"/>
          </p:cNvCxnSpPr>
          <p:nvPr/>
        </p:nvCxnSpPr>
        <p:spPr>
          <a:xfrm flipH="1">
            <a:off x="7163239" y="5263967"/>
            <a:ext cx="262909" cy="517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597A084-8CCE-A5F9-3CDB-8492A76F545C}"/>
              </a:ext>
            </a:extLst>
          </p:cNvPr>
          <p:cNvCxnSpPr>
            <a:stCxn id="58" idx="2"/>
            <a:endCxn id="47" idx="1"/>
          </p:cNvCxnSpPr>
          <p:nvPr/>
        </p:nvCxnSpPr>
        <p:spPr>
          <a:xfrm>
            <a:off x="7426148" y="5263967"/>
            <a:ext cx="190514" cy="51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BFD82E5-6ACB-7042-4E4C-1BA253555527}"/>
              </a:ext>
            </a:extLst>
          </p:cNvPr>
          <p:cNvCxnSpPr>
            <a:stCxn id="58" idx="2"/>
            <a:endCxn id="48" idx="1"/>
          </p:cNvCxnSpPr>
          <p:nvPr/>
        </p:nvCxnSpPr>
        <p:spPr>
          <a:xfrm>
            <a:off x="7426148" y="5263967"/>
            <a:ext cx="643937" cy="517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Cylinder 69">
            <a:extLst>
              <a:ext uri="{FF2B5EF4-FFF2-40B4-BE49-F238E27FC236}">
                <a16:creationId xmlns:a16="http://schemas.microsoft.com/office/drawing/2014/main" id="{31EF9998-5838-8501-D041-7BFD4E5F9DEF}"/>
              </a:ext>
            </a:extLst>
          </p:cNvPr>
          <p:cNvSpPr/>
          <p:nvPr/>
        </p:nvSpPr>
        <p:spPr>
          <a:xfrm>
            <a:off x="9717767" y="5781080"/>
            <a:ext cx="355825" cy="365125"/>
          </a:xfrm>
          <a:prstGeom prst="can">
            <a:avLst/>
          </a:prstGeom>
          <a:solidFill>
            <a:schemeClr val="accent5">
              <a:lumMod val="60000"/>
              <a:lumOff val="40000"/>
            </a:schemeClr>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P</a:t>
            </a:r>
            <a:endParaRPr lang="en-US" sz="800" dirty="0">
              <a:solidFill>
                <a:schemeClr val="tx1"/>
              </a:solidFill>
            </a:endParaRPr>
          </a:p>
        </p:txBody>
      </p:sp>
      <p:sp>
        <p:nvSpPr>
          <p:cNvPr id="71" name="Cylinder 70">
            <a:extLst>
              <a:ext uri="{FF2B5EF4-FFF2-40B4-BE49-F238E27FC236}">
                <a16:creationId xmlns:a16="http://schemas.microsoft.com/office/drawing/2014/main" id="{BC4DAA34-8936-87D5-4A87-68A2FAC641C1}"/>
              </a:ext>
            </a:extLst>
          </p:cNvPr>
          <p:cNvSpPr/>
          <p:nvPr/>
        </p:nvSpPr>
        <p:spPr>
          <a:xfrm>
            <a:off x="10171190" y="5781079"/>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72" name="Cylinder 71">
            <a:extLst>
              <a:ext uri="{FF2B5EF4-FFF2-40B4-BE49-F238E27FC236}">
                <a16:creationId xmlns:a16="http://schemas.microsoft.com/office/drawing/2014/main" id="{506AE71B-4BAB-9A2A-5B80-FD2FB648A22F}"/>
              </a:ext>
            </a:extLst>
          </p:cNvPr>
          <p:cNvSpPr/>
          <p:nvPr/>
        </p:nvSpPr>
        <p:spPr>
          <a:xfrm>
            <a:off x="10624613" y="5781078"/>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73" name="Cylinder 72">
            <a:extLst>
              <a:ext uri="{FF2B5EF4-FFF2-40B4-BE49-F238E27FC236}">
                <a16:creationId xmlns:a16="http://schemas.microsoft.com/office/drawing/2014/main" id="{C98494BA-300C-AEA4-DE27-F4F506AECE99}"/>
              </a:ext>
            </a:extLst>
          </p:cNvPr>
          <p:cNvSpPr/>
          <p:nvPr/>
        </p:nvSpPr>
        <p:spPr>
          <a:xfrm>
            <a:off x="11078036" y="5781077"/>
            <a:ext cx="355825" cy="365125"/>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sz="800" dirty="0">
                <a:solidFill>
                  <a:schemeClr val="tx1"/>
                </a:solidFill>
              </a:rPr>
              <a:t>S</a:t>
            </a:r>
            <a:endParaRPr lang="en-US" sz="800" dirty="0">
              <a:solidFill>
                <a:schemeClr val="tx1"/>
              </a:solidFill>
            </a:endParaRPr>
          </a:p>
        </p:txBody>
      </p:sp>
      <p:sp>
        <p:nvSpPr>
          <p:cNvPr id="74" name="Rectangle: Rounded Corners 73">
            <a:extLst>
              <a:ext uri="{FF2B5EF4-FFF2-40B4-BE49-F238E27FC236}">
                <a16:creationId xmlns:a16="http://schemas.microsoft.com/office/drawing/2014/main" id="{3E0AC4C2-0138-668E-F36F-F43CB55BCF26}"/>
              </a:ext>
            </a:extLst>
          </p:cNvPr>
          <p:cNvSpPr/>
          <p:nvPr/>
        </p:nvSpPr>
        <p:spPr>
          <a:xfrm>
            <a:off x="9111014" y="5586709"/>
            <a:ext cx="2469734" cy="64487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6DA79B30-840C-7025-8E2C-F1ABAAF3267C}"/>
              </a:ext>
            </a:extLst>
          </p:cNvPr>
          <p:cNvGrpSpPr/>
          <p:nvPr/>
        </p:nvGrpSpPr>
        <p:grpSpPr>
          <a:xfrm>
            <a:off x="9188101" y="4595252"/>
            <a:ext cx="508310" cy="668715"/>
            <a:chOff x="3708876" y="4311339"/>
            <a:chExt cx="508310" cy="668715"/>
          </a:xfrm>
        </p:grpSpPr>
        <p:pic>
          <p:nvPicPr>
            <p:cNvPr id="76" name="Picture 25" descr="ic-BigServer-gray.png">
              <a:extLst>
                <a:ext uri="{FF2B5EF4-FFF2-40B4-BE49-F238E27FC236}">
                  <a16:creationId xmlns:a16="http://schemas.microsoft.com/office/drawing/2014/main" id="{7CE42497-5D1B-AA8B-E1C8-EE5089CEBD38}"/>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77" name="TextBox 76">
              <a:extLst>
                <a:ext uri="{FF2B5EF4-FFF2-40B4-BE49-F238E27FC236}">
                  <a16:creationId xmlns:a16="http://schemas.microsoft.com/office/drawing/2014/main" id="{A5409CB8-E592-A700-55A6-E71DEEDEA449}"/>
                </a:ext>
              </a:extLst>
            </p:cNvPr>
            <p:cNvSpPr txBox="1"/>
            <p:nvPr/>
          </p:nvSpPr>
          <p:spPr>
            <a:xfrm>
              <a:off x="3792151" y="4764610"/>
              <a:ext cx="341760" cy="215444"/>
            </a:xfrm>
            <a:prstGeom prst="rect">
              <a:avLst/>
            </a:prstGeom>
            <a:noFill/>
          </p:spPr>
          <p:txBody>
            <a:bodyPr wrap="none" rtlCol="0">
              <a:spAutoFit/>
            </a:bodyPr>
            <a:lstStyle/>
            <a:p>
              <a:pPr algn="ctr"/>
              <a:r>
                <a:rPr lang="it-IT" sz="800" dirty="0">
                  <a:solidFill>
                    <a:srgbClr val="FF0000"/>
                  </a:solidFill>
                </a:rPr>
                <a:t>RW</a:t>
              </a:r>
              <a:endParaRPr lang="en-US" sz="800" dirty="0">
                <a:solidFill>
                  <a:srgbClr val="FF0000"/>
                </a:solidFill>
              </a:endParaRPr>
            </a:p>
          </p:txBody>
        </p:sp>
      </p:grpSp>
      <p:grpSp>
        <p:nvGrpSpPr>
          <p:cNvPr id="78" name="Group 77">
            <a:extLst>
              <a:ext uri="{FF2B5EF4-FFF2-40B4-BE49-F238E27FC236}">
                <a16:creationId xmlns:a16="http://schemas.microsoft.com/office/drawing/2014/main" id="{32031F99-B1D3-3881-AADE-5E3686811AAF}"/>
              </a:ext>
            </a:extLst>
          </p:cNvPr>
          <p:cNvGrpSpPr/>
          <p:nvPr/>
        </p:nvGrpSpPr>
        <p:grpSpPr>
          <a:xfrm>
            <a:off x="9703177" y="4595052"/>
            <a:ext cx="614272" cy="668715"/>
            <a:chOff x="3655896" y="4311339"/>
            <a:chExt cx="614272" cy="668715"/>
          </a:xfrm>
        </p:grpSpPr>
        <p:pic>
          <p:nvPicPr>
            <p:cNvPr id="79" name="Picture 25" descr="ic-BigServer-gray.png">
              <a:extLst>
                <a:ext uri="{FF2B5EF4-FFF2-40B4-BE49-F238E27FC236}">
                  <a16:creationId xmlns:a16="http://schemas.microsoft.com/office/drawing/2014/main" id="{43E79DA3-9528-5938-B159-C016EFA2D9B4}"/>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80" name="TextBox 79">
              <a:extLst>
                <a:ext uri="{FF2B5EF4-FFF2-40B4-BE49-F238E27FC236}">
                  <a16:creationId xmlns:a16="http://schemas.microsoft.com/office/drawing/2014/main" id="{8B13CC09-D91C-FDBF-9127-DF4002D3FAD0}"/>
                </a:ext>
              </a:extLst>
            </p:cNvPr>
            <p:cNvSpPr txBox="1"/>
            <p:nvPr/>
          </p:nvSpPr>
          <p:spPr>
            <a:xfrm>
              <a:off x="3655896" y="4764610"/>
              <a:ext cx="614272" cy="215444"/>
            </a:xfrm>
            <a:prstGeom prst="rect">
              <a:avLst/>
            </a:prstGeom>
            <a:noFill/>
          </p:spPr>
          <p:txBody>
            <a:bodyPr wrap="none" rtlCol="0">
              <a:spAutoFit/>
            </a:bodyPr>
            <a:lstStyle/>
            <a:p>
              <a:pPr algn="ctr"/>
              <a:r>
                <a:rPr lang="it-IT" sz="800" dirty="0">
                  <a:solidFill>
                    <a:srgbClr val="00B050"/>
                  </a:solidFill>
                </a:rPr>
                <a:t>R</a:t>
              </a:r>
              <a:r>
                <a:rPr lang="it-IT" sz="800" dirty="0"/>
                <a:t>/</a:t>
              </a:r>
              <a:r>
                <a:rPr lang="it-IT" sz="800" dirty="0">
                  <a:solidFill>
                    <a:srgbClr val="FF0000"/>
                  </a:solidFill>
                </a:rPr>
                <a:t>W</a:t>
              </a:r>
              <a:r>
                <a:rPr lang="it-IT" sz="800" dirty="0"/>
                <a:t> split</a:t>
              </a:r>
              <a:endParaRPr lang="en-US" sz="800" dirty="0"/>
            </a:p>
          </p:txBody>
        </p:sp>
      </p:grpSp>
      <p:grpSp>
        <p:nvGrpSpPr>
          <p:cNvPr id="81" name="Group 80">
            <a:extLst>
              <a:ext uri="{FF2B5EF4-FFF2-40B4-BE49-F238E27FC236}">
                <a16:creationId xmlns:a16="http://schemas.microsoft.com/office/drawing/2014/main" id="{EA040620-FAA9-2B8E-80F1-61182085BD20}"/>
              </a:ext>
            </a:extLst>
          </p:cNvPr>
          <p:cNvGrpSpPr/>
          <p:nvPr/>
        </p:nvGrpSpPr>
        <p:grpSpPr>
          <a:xfrm>
            <a:off x="10357856" y="4595052"/>
            <a:ext cx="508310" cy="668715"/>
            <a:chOff x="3708876" y="4311339"/>
            <a:chExt cx="508310" cy="668715"/>
          </a:xfrm>
        </p:grpSpPr>
        <p:pic>
          <p:nvPicPr>
            <p:cNvPr id="82" name="Picture 25" descr="ic-BigServer-gray.png">
              <a:extLst>
                <a:ext uri="{FF2B5EF4-FFF2-40B4-BE49-F238E27FC236}">
                  <a16:creationId xmlns:a16="http://schemas.microsoft.com/office/drawing/2014/main" id="{7D0DD4E9-8B42-8D7C-49B6-FAB86ED7D9A4}"/>
                </a:ext>
              </a:extLst>
            </p:cNvPr>
            <p:cNvPicPr>
              <a:picLocks noChangeAspect="1"/>
            </p:cNvPicPr>
            <p:nvPr/>
          </p:nvPicPr>
          <p:blipFill>
            <a:blip r:embed="rId2" cstate="print"/>
            <a:srcRect/>
            <a:stretch>
              <a:fillRect/>
            </a:stretch>
          </p:blipFill>
          <p:spPr bwMode="auto">
            <a:xfrm>
              <a:off x="3708876" y="4311339"/>
              <a:ext cx="508310" cy="538385"/>
            </a:xfrm>
            <a:prstGeom prst="rect">
              <a:avLst/>
            </a:prstGeom>
            <a:noFill/>
            <a:ln w="9525">
              <a:noFill/>
              <a:miter lim="800000"/>
              <a:headEnd/>
              <a:tailEnd/>
            </a:ln>
          </p:spPr>
        </p:pic>
        <p:sp>
          <p:nvSpPr>
            <p:cNvPr id="83" name="TextBox 82">
              <a:extLst>
                <a:ext uri="{FF2B5EF4-FFF2-40B4-BE49-F238E27FC236}">
                  <a16:creationId xmlns:a16="http://schemas.microsoft.com/office/drawing/2014/main" id="{C08ACE52-F5BD-283E-6779-B5B26108DA57}"/>
                </a:ext>
              </a:extLst>
            </p:cNvPr>
            <p:cNvSpPr txBox="1"/>
            <p:nvPr/>
          </p:nvSpPr>
          <p:spPr>
            <a:xfrm>
              <a:off x="3800166" y="4764610"/>
              <a:ext cx="325731" cy="215444"/>
            </a:xfrm>
            <a:prstGeom prst="rect">
              <a:avLst/>
            </a:prstGeom>
            <a:noFill/>
          </p:spPr>
          <p:txBody>
            <a:bodyPr wrap="none" rtlCol="0">
              <a:spAutoFit/>
            </a:bodyPr>
            <a:lstStyle/>
            <a:p>
              <a:pPr algn="ctr"/>
              <a:r>
                <a:rPr lang="it-IT" sz="800" dirty="0">
                  <a:solidFill>
                    <a:srgbClr val="00B050"/>
                  </a:solidFill>
                </a:rPr>
                <a:t>RO</a:t>
              </a:r>
              <a:endParaRPr lang="en-US" sz="800" dirty="0">
                <a:solidFill>
                  <a:srgbClr val="00B050"/>
                </a:solidFill>
              </a:endParaRPr>
            </a:p>
          </p:txBody>
        </p:sp>
      </p:grpSp>
      <p:cxnSp>
        <p:nvCxnSpPr>
          <p:cNvPr id="84" name="Straight Arrow Connector 83">
            <a:extLst>
              <a:ext uri="{FF2B5EF4-FFF2-40B4-BE49-F238E27FC236}">
                <a16:creationId xmlns:a16="http://schemas.microsoft.com/office/drawing/2014/main" id="{31A7ACBB-54B4-4721-8F24-3C257253E83A}"/>
              </a:ext>
            </a:extLst>
          </p:cNvPr>
          <p:cNvCxnSpPr>
            <a:cxnSpLocks/>
            <a:stCxn id="77" idx="2"/>
            <a:endCxn id="70" idx="1"/>
          </p:cNvCxnSpPr>
          <p:nvPr/>
        </p:nvCxnSpPr>
        <p:spPr>
          <a:xfrm>
            <a:off x="9442256" y="5263967"/>
            <a:ext cx="453424" cy="517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205AC6A-A775-3099-ABEB-2BF48C6D1A00}"/>
              </a:ext>
            </a:extLst>
          </p:cNvPr>
          <p:cNvCxnSpPr>
            <a:cxnSpLocks/>
            <a:stCxn id="80" idx="2"/>
            <a:endCxn id="70" idx="1"/>
          </p:cNvCxnSpPr>
          <p:nvPr/>
        </p:nvCxnSpPr>
        <p:spPr>
          <a:xfrm flipH="1">
            <a:off x="9895680" y="5263767"/>
            <a:ext cx="114633" cy="51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3077EC5-CA08-9997-3189-9EA9E66FB44B}"/>
              </a:ext>
            </a:extLst>
          </p:cNvPr>
          <p:cNvCxnSpPr>
            <a:stCxn id="80" idx="2"/>
            <a:endCxn id="71" idx="1"/>
          </p:cNvCxnSpPr>
          <p:nvPr/>
        </p:nvCxnSpPr>
        <p:spPr>
          <a:xfrm>
            <a:off x="10010313" y="5263767"/>
            <a:ext cx="338790" cy="5173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A2315B1-23F0-1E2F-B0BB-7B41E06EDC3B}"/>
              </a:ext>
            </a:extLst>
          </p:cNvPr>
          <p:cNvCxnSpPr>
            <a:stCxn id="80" idx="2"/>
            <a:endCxn id="72" idx="1"/>
          </p:cNvCxnSpPr>
          <p:nvPr/>
        </p:nvCxnSpPr>
        <p:spPr>
          <a:xfrm>
            <a:off x="10010313" y="5263767"/>
            <a:ext cx="792213" cy="5173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B696332-6934-37D9-1893-05ECE8A5EBDF}"/>
              </a:ext>
            </a:extLst>
          </p:cNvPr>
          <p:cNvCxnSpPr>
            <a:stCxn id="80" idx="2"/>
            <a:endCxn id="73" idx="1"/>
          </p:cNvCxnSpPr>
          <p:nvPr/>
        </p:nvCxnSpPr>
        <p:spPr>
          <a:xfrm>
            <a:off x="10010313" y="5263767"/>
            <a:ext cx="1245636" cy="5173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32C326E-8173-220B-5467-6272EE056716}"/>
              </a:ext>
            </a:extLst>
          </p:cNvPr>
          <p:cNvCxnSpPr>
            <a:cxnSpLocks/>
            <a:stCxn id="83" idx="2"/>
            <a:endCxn id="71" idx="1"/>
          </p:cNvCxnSpPr>
          <p:nvPr/>
        </p:nvCxnSpPr>
        <p:spPr>
          <a:xfrm flipH="1">
            <a:off x="10349103" y="5263767"/>
            <a:ext cx="262909" cy="517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D96A20C-8070-F5C5-866E-CC2B835E4A50}"/>
              </a:ext>
            </a:extLst>
          </p:cNvPr>
          <p:cNvCxnSpPr>
            <a:stCxn id="83" idx="2"/>
            <a:endCxn id="72" idx="1"/>
          </p:cNvCxnSpPr>
          <p:nvPr/>
        </p:nvCxnSpPr>
        <p:spPr>
          <a:xfrm>
            <a:off x="10612012" y="5263767"/>
            <a:ext cx="190514" cy="517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099F6EC-7BF8-78D5-8855-8A0562556127}"/>
              </a:ext>
            </a:extLst>
          </p:cNvPr>
          <p:cNvCxnSpPr>
            <a:stCxn id="83" idx="2"/>
            <a:endCxn id="73" idx="1"/>
          </p:cNvCxnSpPr>
          <p:nvPr/>
        </p:nvCxnSpPr>
        <p:spPr>
          <a:xfrm>
            <a:off x="10612012" y="5263767"/>
            <a:ext cx="643937" cy="517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Explosion: 14 Points 93">
            <a:extLst>
              <a:ext uri="{FF2B5EF4-FFF2-40B4-BE49-F238E27FC236}">
                <a16:creationId xmlns:a16="http://schemas.microsoft.com/office/drawing/2014/main" id="{46D2C5ED-4F94-082B-0551-EE62F1A9C46E}"/>
              </a:ext>
            </a:extLst>
          </p:cNvPr>
          <p:cNvSpPr/>
          <p:nvPr/>
        </p:nvSpPr>
        <p:spPr>
          <a:xfrm>
            <a:off x="6002237" y="5781077"/>
            <a:ext cx="544714" cy="450510"/>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Right 96">
            <a:extLst>
              <a:ext uri="{FF2B5EF4-FFF2-40B4-BE49-F238E27FC236}">
                <a16:creationId xmlns:a16="http://schemas.microsoft.com/office/drawing/2014/main" id="{5D042D53-CABB-E39B-8819-E385BAA4C9C7}"/>
              </a:ext>
            </a:extLst>
          </p:cNvPr>
          <p:cNvSpPr/>
          <p:nvPr/>
        </p:nvSpPr>
        <p:spPr>
          <a:xfrm>
            <a:off x="5409316" y="5108344"/>
            <a:ext cx="363122" cy="9017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row: Right 99">
            <a:extLst>
              <a:ext uri="{FF2B5EF4-FFF2-40B4-BE49-F238E27FC236}">
                <a16:creationId xmlns:a16="http://schemas.microsoft.com/office/drawing/2014/main" id="{08D4EF14-FC00-F3F6-0A4D-C993CC3878D0}"/>
              </a:ext>
            </a:extLst>
          </p:cNvPr>
          <p:cNvSpPr/>
          <p:nvPr/>
        </p:nvSpPr>
        <p:spPr>
          <a:xfrm>
            <a:off x="8570114" y="5133637"/>
            <a:ext cx="363122" cy="90170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19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a:solidFill>
                  <a:schemeClr val="accent2"/>
                </a:solidFill>
              </a:rPr>
              <a:t>Configurations à un et </a:t>
            </a:r>
            <a:r>
              <a:rPr lang="en-GB" b="1" dirty="0" err="1">
                <a:solidFill>
                  <a:schemeClr val="accent2"/>
                </a:solidFill>
              </a:rPr>
              <a:t>plusieurs</a:t>
            </a:r>
            <a:r>
              <a:rPr lang="en-GB" b="1" dirty="0">
                <a:solidFill>
                  <a:schemeClr val="accent2"/>
                </a:solidFill>
              </a:rPr>
              <a:t> </a:t>
            </a:r>
            <a:r>
              <a:rPr lang="en-GB" b="1" dirty="0" err="1">
                <a:solidFill>
                  <a:schemeClr val="accent2"/>
                </a:solidFill>
              </a:rPr>
              <a:t>nœuds</a:t>
            </a:r>
            <a:r>
              <a:rPr lang="en-GB" b="1" dirty="0">
                <a:solidFill>
                  <a:schemeClr val="accent2"/>
                </a:solidFill>
              </a:rPr>
              <a:t> </a:t>
            </a:r>
            <a:r>
              <a:rPr lang="en-GB" b="1" dirty="0" err="1">
                <a:solidFill>
                  <a:schemeClr val="accent2"/>
                </a:solidFill>
              </a:rPr>
              <a:t>principaux</a:t>
            </a:r>
            <a:r>
              <a:rPr lang="en-GB" b="1" dirty="0">
                <a:solidFill>
                  <a:schemeClr val="accent2"/>
                </a:solidFill>
              </a:rPr>
              <a:t>.</a:t>
            </a:r>
          </a:p>
        </p:txBody>
      </p:sp>
      <p:sp>
        <p:nvSpPr>
          <p:cNvPr id="3" name="Content Placeholder 2"/>
          <p:cNvSpPr>
            <a:spLocks noGrp="1"/>
          </p:cNvSpPr>
          <p:nvPr>
            <p:ph sz="quarter" idx="14"/>
          </p:nvPr>
        </p:nvSpPr>
        <p:spPr>
          <a:xfrm>
            <a:off x="1127759" y="5007933"/>
            <a:ext cx="5144454" cy="1187447"/>
          </a:xfrm>
        </p:spPr>
        <p:txBody>
          <a:bodyPr/>
          <a:lstStyle/>
          <a:p>
            <a:r>
              <a:rPr lang="en-GB" b="1" dirty="0" err="1"/>
              <a:t>Topologie</a:t>
            </a:r>
            <a:r>
              <a:rPr lang="en-GB" b="1" dirty="0"/>
              <a:t> à un seul </a:t>
            </a:r>
            <a:r>
              <a:rPr lang="en-GB" b="1" dirty="0" err="1"/>
              <a:t>nœud</a:t>
            </a:r>
            <a:r>
              <a:rPr lang="en-GB" b="1" dirty="0"/>
              <a:t> principal par </a:t>
            </a:r>
            <a:r>
              <a:rPr lang="en-GB" b="1" dirty="0" err="1"/>
              <a:t>défaut</a:t>
            </a:r>
            <a:endParaRPr lang="en-GB" b="1" dirty="0"/>
          </a:p>
          <a:p>
            <a:pPr marL="285750" indent="-285750">
              <a:buFont typeface="Arial" panose="020B0604020202020204" pitchFamily="34" charset="0"/>
              <a:buChar char="•"/>
            </a:pPr>
            <a:r>
              <a:rPr lang="en-GB" dirty="0"/>
              <a:t>3, 5, 7 or 9 </a:t>
            </a:r>
            <a:r>
              <a:rPr lang="en-GB" dirty="0" err="1"/>
              <a:t>noeuds</a:t>
            </a:r>
            <a:endParaRPr lang="en-GB" dirty="0"/>
          </a:p>
          <a:p>
            <a:pPr marL="285750" indent="-285750">
              <a:buFont typeface="Arial" panose="020B0604020202020204" pitchFamily="34" charset="0"/>
              <a:buChar char="•"/>
            </a:pPr>
            <a:r>
              <a:rPr lang="en-GB" dirty="0"/>
              <a:t>Le cluster </a:t>
            </a:r>
            <a:r>
              <a:rPr lang="en-GB" dirty="0" err="1"/>
              <a:t>reste</a:t>
            </a:r>
            <a:r>
              <a:rPr lang="en-GB" dirty="0"/>
              <a:t> </a:t>
            </a:r>
            <a:r>
              <a:rPr lang="en-GB" dirty="0" err="1"/>
              <a:t>résilient</a:t>
            </a:r>
            <a:r>
              <a:rPr lang="en-GB" dirty="0"/>
              <a:t> après 1, 2, 3 </a:t>
            </a:r>
            <a:r>
              <a:rPr lang="en-GB" dirty="0" err="1"/>
              <a:t>ou</a:t>
            </a:r>
            <a:r>
              <a:rPr lang="en-GB" dirty="0"/>
              <a:t> 4 </a:t>
            </a:r>
            <a:r>
              <a:rPr lang="en-GB" dirty="0" err="1"/>
              <a:t>pannes</a:t>
            </a:r>
            <a:r>
              <a:rPr lang="en-GB" dirty="0"/>
              <a:t> </a:t>
            </a:r>
            <a:r>
              <a:rPr lang="en-GB" dirty="0" err="1"/>
              <a:t>respectivement</a:t>
            </a:r>
            <a:endParaRPr lang="en-GB" dirty="0"/>
          </a:p>
        </p:txBody>
      </p:sp>
      <p:sp>
        <p:nvSpPr>
          <p:cNvPr id="4" name="Title 3"/>
          <p:cNvSpPr>
            <a:spLocks noGrp="1"/>
          </p:cNvSpPr>
          <p:nvPr>
            <p:ph type="title"/>
          </p:nvPr>
        </p:nvSpPr>
        <p:spPr/>
        <p:txBody>
          <a:bodyPr/>
          <a:lstStyle/>
          <a:p>
            <a:r>
              <a:rPr lang="en-GB" dirty="0" err="1"/>
              <a:t>InnoDB</a:t>
            </a:r>
            <a:r>
              <a:rPr lang="en-GB" dirty="0"/>
              <a:t> Cluster Topologies</a:t>
            </a:r>
          </a:p>
        </p:txBody>
      </p:sp>
      <p:sp>
        <p:nvSpPr>
          <p:cNvPr id="7" name="Slide Number Placeholder 6"/>
          <p:cNvSpPr>
            <a:spLocks noGrp="1"/>
          </p:cNvSpPr>
          <p:nvPr>
            <p:ph type="sldNum" sz="quarter" idx="17"/>
          </p:nvPr>
        </p:nvSpPr>
        <p:spPr/>
        <p:txBody>
          <a:bodyPr/>
          <a:lstStyle/>
          <a:p>
            <a:fld id="{345D60D9-5372-5F40-9443-0F9AE5BDC3C8}" type="slidenum">
              <a:rPr lang="en-US" smtClean="0"/>
              <a:pPr/>
              <a:t>24</a:t>
            </a:fld>
            <a:endParaRPr lang="en-US"/>
          </a:p>
        </p:txBody>
      </p:sp>
      <p:sp>
        <p:nvSpPr>
          <p:cNvPr id="12" name="Content Placeholder 2"/>
          <p:cNvSpPr txBox="1">
            <a:spLocks/>
          </p:cNvSpPr>
          <p:nvPr/>
        </p:nvSpPr>
        <p:spPr>
          <a:xfrm>
            <a:off x="6738303" y="5007933"/>
            <a:ext cx="5117466" cy="158543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err="1"/>
              <a:t>Topologie</a:t>
            </a:r>
            <a:r>
              <a:rPr lang="en-GB" b="1" dirty="0"/>
              <a:t> Multi-</a:t>
            </a:r>
            <a:r>
              <a:rPr lang="en-GB" b="1" dirty="0" err="1"/>
              <a:t>Primaire</a:t>
            </a:r>
            <a:endParaRPr lang="en-GB" b="1" dirty="0"/>
          </a:p>
          <a:p>
            <a:pPr marL="285750" indent="-285750">
              <a:buFont typeface="Arial" panose="020B0604020202020204" pitchFamily="34" charset="0"/>
              <a:buChar char="•"/>
            </a:pPr>
            <a:r>
              <a:rPr lang="en-GB" dirty="0"/>
              <a:t>Tous les </a:t>
            </a:r>
            <a:r>
              <a:rPr lang="en-GB" dirty="0" err="1"/>
              <a:t>moeuds</a:t>
            </a:r>
            <a:r>
              <a:rPr lang="en-GB" dirty="0"/>
              <a:t> </a:t>
            </a:r>
            <a:r>
              <a:rPr lang="en-GB" dirty="0" err="1"/>
              <a:t>en</a:t>
            </a:r>
            <a:r>
              <a:rPr lang="en-GB" dirty="0"/>
              <a:t> lecture / </a:t>
            </a:r>
            <a:r>
              <a:rPr lang="en-GB" dirty="0" err="1"/>
              <a:t>écriture</a:t>
            </a:r>
            <a:endParaRPr lang="en-GB" dirty="0"/>
          </a:p>
          <a:p>
            <a:pPr marL="285750" indent="-285750">
              <a:buFont typeface="Arial" panose="020B0604020202020204" pitchFamily="34" charset="0"/>
              <a:buChar char="•"/>
            </a:pPr>
            <a:endParaRPr lang="en-GB" dirty="0"/>
          </a:p>
        </p:txBody>
      </p:sp>
      <p:pic>
        <p:nvPicPr>
          <p:cNvPr id="13" name="Picture 12"/>
          <p:cNvPicPr>
            <a:picLocks noChangeAspect="1"/>
          </p:cNvPicPr>
          <p:nvPr/>
        </p:nvPicPr>
        <p:blipFill>
          <a:blip r:embed="rId2"/>
          <a:stretch>
            <a:fillRect/>
          </a:stretch>
        </p:blipFill>
        <p:spPr>
          <a:xfrm>
            <a:off x="1384935" y="1521785"/>
            <a:ext cx="4260850" cy="3257550"/>
          </a:xfrm>
          <a:prstGeom prst="rect">
            <a:avLst/>
          </a:prstGeom>
        </p:spPr>
      </p:pic>
      <p:pic>
        <p:nvPicPr>
          <p:cNvPr id="14" name="Picture 13"/>
          <p:cNvPicPr>
            <a:picLocks noChangeAspect="1"/>
          </p:cNvPicPr>
          <p:nvPr/>
        </p:nvPicPr>
        <p:blipFill>
          <a:blip r:embed="rId3"/>
          <a:stretch>
            <a:fillRect/>
          </a:stretch>
        </p:blipFill>
        <p:spPr>
          <a:xfrm>
            <a:off x="6583045" y="1521785"/>
            <a:ext cx="4146550" cy="3257550"/>
          </a:xfrm>
          <a:prstGeom prst="rect">
            <a:avLst/>
          </a:prstGeom>
        </p:spPr>
      </p:pic>
      <p:sp>
        <p:nvSpPr>
          <p:cNvPr id="5" name="Footer Placeholder 4">
            <a:extLst>
              <a:ext uri="{FF2B5EF4-FFF2-40B4-BE49-F238E27FC236}">
                <a16:creationId xmlns:a16="http://schemas.microsoft.com/office/drawing/2014/main" id="{4338B1BD-E122-E553-4E43-44A664B1370D}"/>
              </a:ext>
            </a:extLst>
          </p:cNvPr>
          <p:cNvSpPr>
            <a:spLocks noGrp="1"/>
          </p:cNvSpPr>
          <p:nvPr>
            <p:ph type="ftr" sz="quarter" idx="16"/>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304560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a:solidFill>
                  <a:schemeClr val="accent2"/>
                </a:solidFill>
              </a:rPr>
              <a:t>Clusters </a:t>
            </a:r>
            <a:r>
              <a:rPr lang="en-GB" b="1" dirty="0" err="1">
                <a:solidFill>
                  <a:schemeClr val="accent2"/>
                </a:solidFill>
              </a:rPr>
              <a:t>étendus</a:t>
            </a:r>
            <a:r>
              <a:rPr lang="en-GB" b="1" dirty="0">
                <a:solidFill>
                  <a:schemeClr val="accent2"/>
                </a:solidFill>
              </a:rPr>
              <a:t> et </a:t>
            </a:r>
            <a:r>
              <a:rPr lang="en-GB" b="1" dirty="0" err="1">
                <a:solidFill>
                  <a:schemeClr val="accent2"/>
                </a:solidFill>
              </a:rPr>
              <a:t>géographiques</a:t>
            </a:r>
            <a:endParaRPr lang="en-GB" b="1" dirty="0">
              <a:solidFill>
                <a:schemeClr val="accent2"/>
              </a:solidFill>
            </a:endParaRPr>
          </a:p>
        </p:txBody>
      </p:sp>
      <p:pic>
        <p:nvPicPr>
          <p:cNvPr id="9" name="Content Placeholder 8"/>
          <p:cNvPicPr>
            <a:picLocks noGrp="1" noChangeAspect="1"/>
          </p:cNvPicPr>
          <p:nvPr>
            <p:ph sz="quarter" idx="14"/>
          </p:nvPr>
        </p:nvPicPr>
        <p:blipFill>
          <a:blip r:embed="rId2"/>
          <a:stretch>
            <a:fillRect/>
          </a:stretch>
        </p:blipFill>
        <p:spPr>
          <a:xfrm>
            <a:off x="5595844" y="1599641"/>
            <a:ext cx="6477628" cy="3195085"/>
          </a:xfrm>
          <a:prstGeom prst="rect">
            <a:avLst/>
          </a:prstGeom>
        </p:spPr>
      </p:pic>
      <p:sp>
        <p:nvSpPr>
          <p:cNvPr id="4" name="Title 3"/>
          <p:cNvSpPr>
            <a:spLocks noGrp="1"/>
          </p:cNvSpPr>
          <p:nvPr>
            <p:ph type="title"/>
          </p:nvPr>
        </p:nvSpPr>
        <p:spPr/>
        <p:txBody>
          <a:bodyPr/>
          <a:lstStyle/>
          <a:p>
            <a:r>
              <a:rPr lang="en-GB" err="1"/>
              <a:t>InnoDB</a:t>
            </a:r>
            <a:r>
              <a:rPr lang="en-GB"/>
              <a:t> Cluster Topologies</a:t>
            </a:r>
          </a:p>
        </p:txBody>
      </p:sp>
      <p:sp>
        <p:nvSpPr>
          <p:cNvPr id="7" name="Slide Number Placeholder 6"/>
          <p:cNvSpPr>
            <a:spLocks noGrp="1"/>
          </p:cNvSpPr>
          <p:nvPr>
            <p:ph type="sldNum" sz="quarter" idx="17"/>
          </p:nvPr>
        </p:nvSpPr>
        <p:spPr/>
        <p:txBody>
          <a:bodyPr/>
          <a:lstStyle/>
          <a:p>
            <a:fld id="{345D60D9-5372-5F40-9443-0F9AE5BDC3C8}" type="slidenum">
              <a:rPr lang="en-US" smtClean="0"/>
              <a:pPr/>
              <a:t>25</a:t>
            </a:fld>
            <a:endParaRPr lang="en-US"/>
          </a:p>
        </p:txBody>
      </p:sp>
      <p:pic>
        <p:nvPicPr>
          <p:cNvPr id="8" name="Picture 7"/>
          <p:cNvPicPr>
            <a:picLocks noChangeAspect="1"/>
          </p:cNvPicPr>
          <p:nvPr/>
        </p:nvPicPr>
        <p:blipFill>
          <a:blip r:embed="rId3"/>
          <a:stretch>
            <a:fillRect/>
          </a:stretch>
        </p:blipFill>
        <p:spPr>
          <a:xfrm>
            <a:off x="180772" y="1803706"/>
            <a:ext cx="4885915" cy="2991020"/>
          </a:xfrm>
          <a:prstGeom prst="rect">
            <a:avLst/>
          </a:prstGeom>
        </p:spPr>
      </p:pic>
      <p:sp>
        <p:nvSpPr>
          <p:cNvPr id="11" name="Content Placeholder 2"/>
          <p:cNvSpPr txBox="1">
            <a:spLocks/>
          </p:cNvSpPr>
          <p:nvPr/>
        </p:nvSpPr>
        <p:spPr>
          <a:xfrm>
            <a:off x="307249" y="5015311"/>
            <a:ext cx="4416425" cy="1408032"/>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t>Cluster </a:t>
            </a:r>
            <a:r>
              <a:rPr lang="en-GB" sz="1600" b="1" dirty="0" err="1"/>
              <a:t>étendu</a:t>
            </a:r>
            <a:r>
              <a:rPr lang="en-GB" sz="1600" b="1" dirty="0"/>
              <a:t> – Multi-Primary</a:t>
            </a:r>
          </a:p>
          <a:p>
            <a:pPr marL="285750" indent="-285750">
              <a:buFont typeface="Arial" panose="020B0604020202020204" pitchFamily="34" charset="0"/>
              <a:buChar char="•"/>
            </a:pPr>
            <a:r>
              <a:rPr lang="en-GB" sz="1400" dirty="0"/>
              <a:t>Un réseau </a:t>
            </a:r>
            <a:r>
              <a:rPr lang="en-GB" sz="1400" dirty="0" err="1"/>
              <a:t>rapide</a:t>
            </a:r>
            <a:r>
              <a:rPr lang="en-GB" sz="1400" dirty="0"/>
              <a:t> et stable </a:t>
            </a:r>
            <a:r>
              <a:rPr lang="en-GB" sz="1400" dirty="0" err="1"/>
              <a:t>est</a:t>
            </a:r>
            <a:r>
              <a:rPr lang="en-GB" sz="1400" dirty="0"/>
              <a:t> </a:t>
            </a:r>
            <a:r>
              <a:rPr lang="en-GB" sz="1400" dirty="0" err="1"/>
              <a:t>requis</a:t>
            </a:r>
            <a:endParaRPr lang="en-GB" sz="1400" dirty="0"/>
          </a:p>
        </p:txBody>
      </p:sp>
      <p:sp>
        <p:nvSpPr>
          <p:cNvPr id="12" name="Content Placeholder 2"/>
          <p:cNvSpPr txBox="1">
            <a:spLocks/>
          </p:cNvSpPr>
          <p:nvPr/>
        </p:nvSpPr>
        <p:spPr>
          <a:xfrm>
            <a:off x="5414963" y="5014994"/>
            <a:ext cx="6578373" cy="1187447"/>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dirty="0"/>
              <a:t>Geographic DR solution</a:t>
            </a:r>
          </a:p>
          <a:p>
            <a:pPr marL="285750" indent="-285750">
              <a:buFont typeface="Arial" panose="020B0604020202020204" pitchFamily="34" charset="0"/>
              <a:buChar char="•"/>
            </a:pPr>
            <a:r>
              <a:rPr lang="en-GB" sz="1400" dirty="0"/>
              <a:t>Le </a:t>
            </a:r>
            <a:r>
              <a:rPr lang="en-GB" sz="1400" dirty="0" err="1"/>
              <a:t>routeur</a:t>
            </a:r>
            <a:r>
              <a:rPr lang="en-GB" sz="1400" dirty="0"/>
              <a:t> agit </a:t>
            </a:r>
            <a:r>
              <a:rPr lang="en-GB" sz="1400" dirty="0" err="1"/>
              <a:t>en</a:t>
            </a:r>
            <a:r>
              <a:rPr lang="en-GB" sz="1400" dirty="0"/>
              <a:t> tant que proxy de </a:t>
            </a:r>
            <a:r>
              <a:rPr lang="en-GB" sz="1400" dirty="0" err="1"/>
              <a:t>réplication</a:t>
            </a:r>
            <a:r>
              <a:rPr lang="en-GB" sz="1400" dirty="0"/>
              <a:t> pour le cluster.</a:t>
            </a:r>
          </a:p>
          <a:p>
            <a:pPr marL="285750" indent="-285750">
              <a:buFont typeface="Arial" panose="020B0604020202020204" pitchFamily="34" charset="0"/>
              <a:buChar char="•"/>
            </a:pPr>
            <a:r>
              <a:rPr lang="en-GB" sz="1400" dirty="0"/>
              <a:t>La </a:t>
            </a:r>
            <a:r>
              <a:rPr lang="en-GB" sz="1400" dirty="0" err="1"/>
              <a:t>réplication</a:t>
            </a:r>
            <a:r>
              <a:rPr lang="en-GB" sz="1400" dirty="0"/>
              <a:t> </a:t>
            </a:r>
            <a:r>
              <a:rPr lang="en-GB" sz="1400" dirty="0" err="1"/>
              <a:t>asynchrone</a:t>
            </a:r>
            <a:r>
              <a:rPr lang="en-GB" sz="1400" dirty="0"/>
              <a:t> </a:t>
            </a:r>
            <a:r>
              <a:rPr lang="en-GB" sz="1400" dirty="0" err="1"/>
              <a:t>est</a:t>
            </a:r>
            <a:r>
              <a:rPr lang="en-GB" sz="1400" dirty="0"/>
              <a:t> </a:t>
            </a:r>
            <a:r>
              <a:rPr lang="en-GB" sz="1400" dirty="0" err="1"/>
              <a:t>basée</a:t>
            </a:r>
            <a:r>
              <a:rPr lang="en-GB" sz="1400" dirty="0"/>
              <a:t> sur GTID. Si le </a:t>
            </a:r>
            <a:r>
              <a:rPr lang="en-GB" sz="1400" dirty="0" err="1"/>
              <a:t>primaire</a:t>
            </a:r>
            <a:r>
              <a:rPr lang="en-GB" sz="1400" dirty="0"/>
              <a:t> </a:t>
            </a:r>
            <a:r>
              <a:rPr lang="en-GB" sz="1400" dirty="0" err="1"/>
              <a:t>échoue</a:t>
            </a:r>
            <a:r>
              <a:rPr lang="en-GB" sz="1400" dirty="0"/>
              <a:t>, la </a:t>
            </a:r>
            <a:r>
              <a:rPr lang="en-GB" sz="1400" dirty="0" err="1"/>
              <a:t>réplication</a:t>
            </a:r>
            <a:r>
              <a:rPr lang="en-GB" sz="1400" dirty="0"/>
              <a:t> </a:t>
            </a:r>
            <a:r>
              <a:rPr lang="en-GB" sz="1400" dirty="0" err="1"/>
              <a:t>asynchrone</a:t>
            </a:r>
            <a:r>
              <a:rPr lang="en-GB" sz="1400" dirty="0"/>
              <a:t> </a:t>
            </a:r>
            <a:r>
              <a:rPr lang="en-GB" sz="1400" dirty="0" err="1"/>
              <a:t>reprendra</a:t>
            </a:r>
            <a:r>
              <a:rPr lang="en-GB" sz="1400" dirty="0"/>
              <a:t> sur le nouveau </a:t>
            </a:r>
            <a:r>
              <a:rPr lang="en-GB" sz="1400" dirty="0" err="1"/>
              <a:t>primaire</a:t>
            </a:r>
            <a:r>
              <a:rPr lang="en-GB" sz="1400" dirty="0"/>
              <a:t> </a:t>
            </a:r>
            <a:r>
              <a:rPr lang="en-GB" sz="1400" dirty="0" err="1"/>
              <a:t>là</a:t>
            </a:r>
            <a:r>
              <a:rPr lang="en-GB" sz="1400" dirty="0"/>
              <a:t> </a:t>
            </a:r>
            <a:r>
              <a:rPr lang="en-GB" sz="1400" dirty="0" err="1"/>
              <a:t>où</a:t>
            </a:r>
            <a:r>
              <a:rPr lang="en-GB" sz="1400" dirty="0"/>
              <a:t> </a:t>
            </a:r>
            <a:r>
              <a:rPr lang="en-GB" sz="1400" dirty="0" err="1"/>
              <a:t>elle</a:t>
            </a:r>
            <a:r>
              <a:rPr lang="en-GB" sz="1400" dirty="0"/>
              <a:t> </a:t>
            </a:r>
            <a:r>
              <a:rPr lang="en-GB" sz="1400" dirty="0" err="1"/>
              <a:t>s’était</a:t>
            </a:r>
            <a:r>
              <a:rPr lang="en-GB" sz="1400" dirty="0"/>
              <a:t> </a:t>
            </a:r>
            <a:r>
              <a:rPr lang="en-GB" sz="1400" dirty="0" err="1"/>
              <a:t>arrêtée</a:t>
            </a:r>
            <a:r>
              <a:rPr lang="en-GB" sz="1400" dirty="0"/>
              <a:t>.</a:t>
            </a:r>
          </a:p>
          <a:p>
            <a:pPr marL="285750" indent="-285750">
              <a:buFont typeface="Arial" panose="020B0604020202020204" pitchFamily="34" charset="0"/>
              <a:buChar char="•"/>
            </a:pPr>
            <a:r>
              <a:rPr lang="en-GB" sz="1400" dirty="0"/>
              <a:t>Une instance </a:t>
            </a:r>
            <a:r>
              <a:rPr lang="en-GB" sz="1400" dirty="0" err="1"/>
              <a:t>distante</a:t>
            </a:r>
            <a:r>
              <a:rPr lang="en-GB" sz="1400" dirty="0"/>
              <a:t> (</a:t>
            </a:r>
            <a:r>
              <a:rPr lang="en-GB" sz="1400" dirty="0" err="1"/>
              <a:t>réplique</a:t>
            </a:r>
            <a:r>
              <a:rPr lang="en-GB" sz="1400" dirty="0"/>
              <a:t>) </a:t>
            </a:r>
            <a:r>
              <a:rPr lang="en-GB" sz="1400" dirty="0" err="1"/>
              <a:t>pourrait</a:t>
            </a:r>
            <a:r>
              <a:rPr lang="en-GB" sz="1400" dirty="0"/>
              <a:t> </a:t>
            </a:r>
            <a:r>
              <a:rPr lang="en-GB" sz="1400" dirty="0" err="1"/>
              <a:t>être</a:t>
            </a:r>
            <a:r>
              <a:rPr lang="en-GB" sz="1400" dirty="0"/>
              <a:t> </a:t>
            </a:r>
            <a:r>
              <a:rPr lang="en-GB" sz="1400" dirty="0" err="1"/>
              <a:t>utilisée</a:t>
            </a:r>
            <a:r>
              <a:rPr lang="en-GB" sz="1400" dirty="0"/>
              <a:t> pour le reporting.</a:t>
            </a:r>
          </a:p>
        </p:txBody>
      </p:sp>
      <p:sp>
        <p:nvSpPr>
          <p:cNvPr id="3" name="Footer Placeholder 2">
            <a:extLst>
              <a:ext uri="{FF2B5EF4-FFF2-40B4-BE49-F238E27FC236}">
                <a16:creationId xmlns:a16="http://schemas.microsoft.com/office/drawing/2014/main" id="{6248BF0C-BFE8-7ED8-7D5D-0EC3FF89AEAC}"/>
              </a:ext>
            </a:extLst>
          </p:cNvPr>
          <p:cNvSpPr>
            <a:spLocks noGrp="1"/>
          </p:cNvSpPr>
          <p:nvPr>
            <p:ph type="ftr" sz="quarter" idx="16"/>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95468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Mise à </a:t>
            </a:r>
            <a:r>
              <a:rPr lang="en-GB" dirty="0" err="1"/>
              <a:t>niveau</a:t>
            </a:r>
            <a:r>
              <a:rPr lang="en-GB" dirty="0"/>
              <a:t> </a:t>
            </a:r>
            <a:r>
              <a:rPr lang="en-GB" dirty="0" err="1"/>
              <a:t>en</a:t>
            </a:r>
            <a:r>
              <a:rPr lang="en-GB" dirty="0"/>
              <a:t> </a:t>
            </a:r>
            <a:r>
              <a:rPr lang="en-GB" dirty="0" err="1"/>
              <a:t>ligne</a:t>
            </a:r>
            <a:r>
              <a:rPr lang="en-GB" dirty="0"/>
              <a:t> </a:t>
            </a:r>
            <a:r>
              <a:rPr lang="en-GB" dirty="0" err="1"/>
              <a:t>d’InnoDB</a:t>
            </a:r>
            <a:r>
              <a:rPr lang="en-GB" dirty="0"/>
              <a:t> Cluster (OS/MySQL/HW)</a:t>
            </a:r>
          </a:p>
        </p:txBody>
      </p:sp>
      <p:sp>
        <p:nvSpPr>
          <p:cNvPr id="7" name="Slide Number Placeholder 6"/>
          <p:cNvSpPr>
            <a:spLocks noGrp="1"/>
          </p:cNvSpPr>
          <p:nvPr>
            <p:ph type="sldNum" sz="quarter" idx="17"/>
          </p:nvPr>
        </p:nvSpPr>
        <p:spPr/>
        <p:txBody>
          <a:bodyPr/>
          <a:lstStyle/>
          <a:p>
            <a:fld id="{345D60D9-5372-5F40-9443-0F9AE5BDC3C8}" type="slidenum">
              <a:rPr lang="en-US" smtClean="0"/>
              <a:pPr/>
              <a:t>26</a:t>
            </a:fld>
            <a:endParaRPr lang="en-US"/>
          </a:p>
        </p:txBody>
      </p:sp>
      <p:sp>
        <p:nvSpPr>
          <p:cNvPr id="15" name="Content Placeholder 2">
            <a:extLst>
              <a:ext uri="{FF2B5EF4-FFF2-40B4-BE49-F238E27FC236}">
                <a16:creationId xmlns:a16="http://schemas.microsoft.com/office/drawing/2014/main" id="{BF4DDC46-5E5E-3F96-199D-9EE1BBDDF2A5}"/>
              </a:ext>
            </a:extLst>
          </p:cNvPr>
          <p:cNvSpPr txBox="1">
            <a:spLocks/>
          </p:cNvSpPr>
          <p:nvPr/>
        </p:nvSpPr>
        <p:spPr>
          <a:xfrm>
            <a:off x="569357" y="2449293"/>
            <a:ext cx="5216500" cy="32439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fontAlgn="base">
              <a:spcAft>
                <a:spcPct val="0"/>
              </a:spcAft>
              <a:buClr>
                <a:srgbClr val="5F5F5F">
                  <a:lumMod val="60000"/>
                  <a:lumOff val="40000"/>
                </a:srgbClr>
              </a:buClr>
            </a:pPr>
            <a:r>
              <a:rPr lang="en-US" sz="1800" dirty="0" err="1">
                <a:solidFill>
                  <a:schemeClr val="bg2">
                    <a:lumMod val="25000"/>
                  </a:schemeClr>
                </a:solidFill>
                <a:latin typeface="Oracle Sans Light" panose="020B0403020204020204" pitchFamily="34" charset="0"/>
                <a:cs typeface="Oracle Sans Light" panose="020B0403020204020204" pitchFamily="34" charset="0"/>
              </a:rPr>
              <a:t>Mettre</a:t>
            </a:r>
            <a:r>
              <a:rPr lang="en-US" sz="1800" dirty="0">
                <a:solidFill>
                  <a:schemeClr val="bg2">
                    <a:lumMod val="25000"/>
                  </a:schemeClr>
                </a:solidFill>
                <a:latin typeface="Oracle Sans Light" panose="020B0403020204020204" pitchFamily="34" charset="0"/>
                <a:cs typeface="Oracle Sans Light" panose="020B0403020204020204" pitchFamily="34" charset="0"/>
              </a:rPr>
              <a:t> à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niveau</a:t>
            </a:r>
            <a:r>
              <a:rPr lang="en-US" sz="1800" dirty="0">
                <a:solidFill>
                  <a:schemeClr val="bg2">
                    <a:lumMod val="25000"/>
                  </a:schemeClr>
                </a:solidFill>
                <a:latin typeface="Oracle Sans Light" panose="020B0403020204020204" pitchFamily="34" charset="0"/>
                <a:cs typeface="Oracle Sans Light" panose="020B0403020204020204" pitchFamily="34" charset="0"/>
              </a:rPr>
              <a:t> le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système</a:t>
            </a:r>
            <a:r>
              <a:rPr lang="en-US" sz="1800" dirty="0">
                <a:solidFill>
                  <a:schemeClr val="bg2">
                    <a:lumMod val="25000"/>
                  </a:schemeClr>
                </a:solidFill>
                <a:latin typeface="Oracle Sans Light" panose="020B0403020204020204" pitchFamily="34" charset="0"/>
                <a:cs typeface="Oracle Sans Light" panose="020B0403020204020204" pitchFamily="34" charset="0"/>
              </a:rPr>
              <a:t>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d’exploitation</a:t>
            </a:r>
            <a:r>
              <a:rPr lang="en-US" sz="1800" dirty="0">
                <a:solidFill>
                  <a:schemeClr val="bg2">
                    <a:lumMod val="25000"/>
                  </a:schemeClr>
                </a:solidFill>
                <a:latin typeface="Oracle Sans Light" panose="020B0403020204020204" pitchFamily="34" charset="0"/>
                <a:cs typeface="Oracle Sans Light" panose="020B0403020204020204" pitchFamily="34" charset="0"/>
              </a:rPr>
              <a:t>, le matériel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ou</a:t>
            </a:r>
            <a:r>
              <a:rPr lang="en-US" sz="1800" dirty="0">
                <a:solidFill>
                  <a:schemeClr val="bg2">
                    <a:lumMod val="25000"/>
                  </a:schemeClr>
                </a:solidFill>
                <a:latin typeface="Oracle Sans Light" panose="020B0403020204020204" pitchFamily="34" charset="0"/>
                <a:cs typeface="Oracle Sans Light" panose="020B0403020204020204" pitchFamily="34" charset="0"/>
              </a:rPr>
              <a:t> le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logiciel</a:t>
            </a:r>
            <a:r>
              <a:rPr lang="en-US" sz="1800" dirty="0">
                <a:solidFill>
                  <a:schemeClr val="bg2">
                    <a:lumMod val="25000"/>
                  </a:schemeClr>
                </a:solidFill>
                <a:latin typeface="Oracle Sans Light" panose="020B0403020204020204" pitchFamily="34" charset="0"/>
                <a:cs typeface="Oracle Sans Light" panose="020B0403020204020204" pitchFamily="34" charset="0"/>
              </a:rPr>
              <a:t> sans temps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d’arrêt</a:t>
            </a:r>
            <a:r>
              <a:rPr lang="en-US" sz="1800" dirty="0">
                <a:solidFill>
                  <a:schemeClr val="bg2">
                    <a:lumMod val="25000"/>
                  </a:schemeClr>
                </a:solidFill>
                <a:latin typeface="Oracle Sans Light" panose="020B0403020204020204" pitchFamily="34" charset="0"/>
                <a:cs typeface="Oracle Sans Light" panose="020B0403020204020204" pitchFamily="34" charset="0"/>
              </a:rPr>
              <a:t> pour </a:t>
            </a:r>
            <a:r>
              <a:rPr lang="en-US" sz="1800" dirty="0" err="1">
                <a:solidFill>
                  <a:schemeClr val="bg2">
                    <a:lumMod val="25000"/>
                  </a:schemeClr>
                </a:solidFill>
                <a:latin typeface="Oracle Sans Light" panose="020B0403020204020204" pitchFamily="34" charset="0"/>
                <a:cs typeface="Oracle Sans Light" panose="020B0403020204020204" pitchFamily="34" charset="0"/>
              </a:rPr>
              <a:t>l’application</a:t>
            </a:r>
            <a:r>
              <a:rPr lang="en-US" sz="1800" dirty="0">
                <a:solidFill>
                  <a:schemeClr val="bg2">
                    <a:lumMod val="25000"/>
                  </a:schemeClr>
                </a:solidFill>
                <a:latin typeface="Oracle Sans Light" panose="020B0403020204020204" pitchFamily="34" charset="0"/>
                <a:cs typeface="Oracle Sans Light" panose="020B0403020204020204" pitchFamily="34" charset="0"/>
              </a:rPr>
              <a:t>.</a:t>
            </a:r>
          </a:p>
          <a:p>
            <a:pPr fontAlgn="base">
              <a:spcAft>
                <a:spcPct val="0"/>
              </a:spcAft>
              <a:buClr>
                <a:srgbClr val="5F5F5F">
                  <a:lumMod val="60000"/>
                  <a:lumOff val="40000"/>
                </a:srgbClr>
              </a:buClr>
            </a:pPr>
            <a:r>
              <a:rPr lang="en-US" sz="1600" b="1" dirty="0">
                <a:solidFill>
                  <a:schemeClr val="bg2">
                    <a:lumMod val="25000"/>
                  </a:schemeClr>
                </a:solidFill>
                <a:latin typeface="Oracle Sans Light" panose="020B0403020204020204" pitchFamily="34" charset="0"/>
                <a:cs typeface="Oracle Sans Light" panose="020B0403020204020204" pitchFamily="34" charset="0"/>
              </a:rPr>
              <a:t>La mise à </a:t>
            </a:r>
            <a:r>
              <a:rPr lang="en-US" sz="1600" b="1" dirty="0" err="1">
                <a:solidFill>
                  <a:schemeClr val="bg2">
                    <a:lumMod val="25000"/>
                  </a:schemeClr>
                </a:solidFill>
                <a:latin typeface="Oracle Sans Light" panose="020B0403020204020204" pitchFamily="34" charset="0"/>
                <a:cs typeface="Oracle Sans Light" panose="020B0403020204020204" pitchFamily="34" charset="0"/>
              </a:rPr>
              <a:t>niveau</a:t>
            </a:r>
            <a:r>
              <a:rPr lang="en-US" sz="1600" b="1" dirty="0">
                <a:solidFill>
                  <a:schemeClr val="bg2">
                    <a:lumMod val="25000"/>
                  </a:schemeClr>
                </a:solidFill>
                <a:latin typeface="Oracle Sans Light" panose="020B0403020204020204" pitchFamily="34" charset="0"/>
                <a:cs typeface="Oracle Sans Light" panose="020B0403020204020204" pitchFamily="34" charset="0"/>
              </a:rPr>
              <a:t> </a:t>
            </a:r>
            <a:r>
              <a:rPr lang="en-US" sz="1600" b="1" dirty="0" err="1">
                <a:solidFill>
                  <a:schemeClr val="bg2">
                    <a:lumMod val="25000"/>
                  </a:schemeClr>
                </a:solidFill>
                <a:latin typeface="Oracle Sans Light" panose="020B0403020204020204" pitchFamily="34" charset="0"/>
                <a:cs typeface="Oracle Sans Light" panose="020B0403020204020204" pitchFamily="34" charset="0"/>
              </a:rPr>
              <a:t>en</a:t>
            </a:r>
            <a:r>
              <a:rPr lang="en-US" sz="1600" b="1" dirty="0">
                <a:solidFill>
                  <a:schemeClr val="bg2">
                    <a:lumMod val="25000"/>
                  </a:schemeClr>
                </a:solidFill>
                <a:latin typeface="Oracle Sans Light" panose="020B0403020204020204" pitchFamily="34" charset="0"/>
                <a:cs typeface="Oracle Sans Light" panose="020B0403020204020204" pitchFamily="34" charset="0"/>
              </a:rPr>
              <a:t> </a:t>
            </a:r>
            <a:r>
              <a:rPr lang="en-US" sz="1600" b="1" dirty="0" err="1">
                <a:solidFill>
                  <a:schemeClr val="bg2">
                    <a:lumMod val="25000"/>
                  </a:schemeClr>
                </a:solidFill>
                <a:latin typeface="Oracle Sans Light" panose="020B0403020204020204" pitchFamily="34" charset="0"/>
                <a:cs typeface="Oracle Sans Light" panose="020B0403020204020204" pitchFamily="34" charset="0"/>
              </a:rPr>
              <a:t>ligne</a:t>
            </a:r>
            <a:r>
              <a:rPr lang="en-US" sz="1600" b="1"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est</a:t>
            </a:r>
            <a:r>
              <a:rPr lang="en-US" sz="1600" dirty="0">
                <a:solidFill>
                  <a:schemeClr val="bg2">
                    <a:lumMod val="25000"/>
                  </a:schemeClr>
                </a:solidFill>
                <a:latin typeface="Oracle Sans Light" panose="020B0403020204020204" pitchFamily="34" charset="0"/>
                <a:cs typeface="Oracle Sans Light" panose="020B0403020204020204" pitchFamily="34" charset="0"/>
              </a:rPr>
              <a:t> possible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en</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effectuant</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une</a:t>
            </a:r>
            <a:r>
              <a:rPr lang="en-US" sz="1600" dirty="0">
                <a:solidFill>
                  <a:schemeClr val="bg2">
                    <a:lumMod val="25000"/>
                  </a:schemeClr>
                </a:solidFill>
                <a:latin typeface="Oracle Sans Light" panose="020B0403020204020204" pitchFamily="34" charset="0"/>
                <a:cs typeface="Oracle Sans Light" panose="020B0403020204020204" pitchFamily="34" charset="0"/>
              </a:rPr>
              <a:t> mise à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niveau</a:t>
            </a:r>
            <a:r>
              <a:rPr lang="en-US" sz="1600" dirty="0">
                <a:solidFill>
                  <a:schemeClr val="bg2">
                    <a:lumMod val="25000"/>
                  </a:schemeClr>
                </a:solidFill>
                <a:latin typeface="Oracle Sans Light" panose="020B0403020204020204" pitchFamily="34" charset="0"/>
                <a:cs typeface="Oracle Sans Light" panose="020B0403020204020204" pitchFamily="34" charset="0"/>
              </a:rPr>
              <a:t> progressive sur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chaque</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serveur</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en</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commençant</a:t>
            </a:r>
            <a:r>
              <a:rPr lang="en-US" sz="1600" dirty="0">
                <a:solidFill>
                  <a:schemeClr val="bg2">
                    <a:lumMod val="25000"/>
                  </a:schemeClr>
                </a:solidFill>
                <a:latin typeface="Oracle Sans Light" panose="020B0403020204020204" pitchFamily="34" charset="0"/>
                <a:cs typeface="Oracle Sans Light" panose="020B0403020204020204" pitchFamily="34" charset="0"/>
              </a:rPr>
              <a:t> par les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secondaires</a:t>
            </a:r>
            <a:r>
              <a:rPr lang="en-US" sz="1600" dirty="0">
                <a:solidFill>
                  <a:schemeClr val="bg2">
                    <a:lumMod val="25000"/>
                  </a:schemeClr>
                </a:solidFill>
                <a:latin typeface="Oracle Sans Light" panose="020B0403020204020204" pitchFamily="34" charset="0"/>
                <a:cs typeface="Oracle Sans Light" panose="020B0403020204020204" pitchFamily="34" charset="0"/>
              </a:rPr>
              <a:t> et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en</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terminant</a:t>
            </a:r>
            <a:r>
              <a:rPr lang="en-US" sz="1600" dirty="0">
                <a:solidFill>
                  <a:schemeClr val="bg2">
                    <a:lumMod val="25000"/>
                  </a:schemeClr>
                </a:solidFill>
                <a:latin typeface="Oracle Sans Light" panose="020B0403020204020204" pitchFamily="34" charset="0"/>
                <a:cs typeface="Oracle Sans Light" panose="020B0403020204020204" pitchFamily="34" charset="0"/>
              </a:rPr>
              <a:t> par le </a:t>
            </a:r>
            <a:r>
              <a:rPr lang="en-US" sz="1600" dirty="0" err="1">
                <a:solidFill>
                  <a:schemeClr val="bg2">
                    <a:lumMod val="25000"/>
                  </a:schemeClr>
                </a:solidFill>
                <a:latin typeface="Oracle Sans Light" panose="020B0403020204020204" pitchFamily="34" charset="0"/>
                <a:cs typeface="Oracle Sans Light" panose="020B0403020204020204" pitchFamily="34" charset="0"/>
              </a:rPr>
              <a:t>primaire</a:t>
            </a:r>
            <a:r>
              <a:rPr lang="en-US" sz="1600" dirty="0">
                <a:solidFill>
                  <a:schemeClr val="bg2">
                    <a:lumMod val="25000"/>
                  </a:schemeClr>
                </a:solidFill>
                <a:latin typeface="Oracle Sans Light" panose="020B0403020204020204" pitchFamily="34" charset="0"/>
                <a:cs typeface="Oracle Sans Light" panose="020B0403020204020204" pitchFamily="34" charset="0"/>
              </a:rPr>
              <a:t> :</a:t>
            </a:r>
          </a:p>
          <a:p>
            <a:pPr lvl="1" fontAlgn="base">
              <a:spcAft>
                <a:spcPct val="0"/>
              </a:spcAft>
              <a:buClr>
                <a:srgbClr val="5F5F5F">
                  <a:lumMod val="60000"/>
                  <a:lumOff val="40000"/>
                </a:srgbClr>
              </a:buClr>
            </a:pPr>
            <a:r>
              <a:rPr lang="en-US" sz="1600" dirty="0">
                <a:solidFill>
                  <a:schemeClr val="bg2">
                    <a:lumMod val="25000"/>
                  </a:schemeClr>
                </a:solidFill>
              </a:rPr>
              <a:t>Stop </a:t>
            </a:r>
            <a:r>
              <a:rPr lang="en-US" sz="1600" dirty="0" err="1">
                <a:solidFill>
                  <a:schemeClr val="bg2">
                    <a:lumMod val="25000"/>
                  </a:schemeClr>
                </a:solidFill>
              </a:rPr>
              <a:t>mysql</a:t>
            </a:r>
            <a:r>
              <a:rPr lang="en-US" sz="1600" dirty="0">
                <a:solidFill>
                  <a:schemeClr val="bg2">
                    <a:lumMod val="25000"/>
                  </a:schemeClr>
                </a:solidFill>
              </a:rPr>
              <a:t>: </a:t>
            </a:r>
            <a:r>
              <a:rPr lang="en-US" sz="1600" dirty="0" err="1">
                <a:solidFill>
                  <a:schemeClr val="bg2">
                    <a:lumMod val="25000"/>
                  </a:schemeClr>
                </a:solidFill>
              </a:rPr>
              <a:t>systemctl</a:t>
            </a:r>
            <a:r>
              <a:rPr lang="en-US" sz="1600" dirty="0">
                <a:solidFill>
                  <a:schemeClr val="bg2">
                    <a:lumMod val="25000"/>
                  </a:schemeClr>
                </a:solidFill>
              </a:rPr>
              <a:t> stop </a:t>
            </a:r>
            <a:r>
              <a:rPr lang="en-US" sz="1600" dirty="0" err="1">
                <a:solidFill>
                  <a:schemeClr val="bg2">
                    <a:lumMod val="25000"/>
                  </a:schemeClr>
                </a:solidFill>
              </a:rPr>
              <a:t>mysqld</a:t>
            </a:r>
            <a:endParaRPr lang="en-US" sz="1600" dirty="0">
              <a:solidFill>
                <a:schemeClr val="bg2">
                  <a:lumMod val="25000"/>
                </a:schemeClr>
              </a:solidFill>
            </a:endParaRPr>
          </a:p>
          <a:p>
            <a:pPr lvl="1" fontAlgn="base">
              <a:spcAft>
                <a:spcPct val="0"/>
              </a:spcAft>
              <a:buClr>
                <a:srgbClr val="5F5F5F">
                  <a:lumMod val="60000"/>
                  <a:lumOff val="40000"/>
                </a:srgbClr>
              </a:buClr>
            </a:pPr>
            <a:r>
              <a:rPr lang="en-US" sz="1600" dirty="0">
                <a:solidFill>
                  <a:schemeClr val="bg2">
                    <a:lumMod val="25000"/>
                  </a:schemeClr>
                </a:solidFill>
              </a:rPr>
              <a:t>Upgrade binaries: yum update </a:t>
            </a:r>
            <a:r>
              <a:rPr lang="en-US" sz="1600" dirty="0" err="1">
                <a:solidFill>
                  <a:schemeClr val="bg2">
                    <a:lumMod val="25000"/>
                  </a:schemeClr>
                </a:solidFill>
              </a:rPr>
              <a:t>mysql</a:t>
            </a:r>
            <a:endParaRPr lang="en-US" sz="1600" dirty="0">
              <a:solidFill>
                <a:schemeClr val="bg2">
                  <a:lumMod val="25000"/>
                </a:schemeClr>
              </a:solidFill>
            </a:endParaRPr>
          </a:p>
          <a:p>
            <a:pPr lvl="1" fontAlgn="base">
              <a:spcAft>
                <a:spcPct val="0"/>
              </a:spcAft>
              <a:buClr>
                <a:srgbClr val="5F5F5F">
                  <a:lumMod val="60000"/>
                  <a:lumOff val="40000"/>
                </a:srgbClr>
              </a:buClr>
            </a:pPr>
            <a:r>
              <a:rPr lang="en-US" sz="1600" dirty="0">
                <a:solidFill>
                  <a:schemeClr val="bg2">
                    <a:lumMod val="25000"/>
                  </a:schemeClr>
                </a:solidFill>
              </a:rPr>
              <a:t>Start MySQL: </a:t>
            </a:r>
            <a:r>
              <a:rPr lang="en-US" sz="1600" dirty="0" err="1">
                <a:solidFill>
                  <a:schemeClr val="bg2">
                    <a:lumMod val="25000"/>
                  </a:schemeClr>
                </a:solidFill>
              </a:rPr>
              <a:t>systemctl</a:t>
            </a:r>
            <a:r>
              <a:rPr lang="en-US" sz="1600" dirty="0">
                <a:solidFill>
                  <a:schemeClr val="bg2">
                    <a:lumMod val="25000"/>
                  </a:schemeClr>
                </a:solidFill>
              </a:rPr>
              <a:t> start </a:t>
            </a:r>
            <a:r>
              <a:rPr lang="en-US" sz="1600" dirty="0" err="1">
                <a:solidFill>
                  <a:schemeClr val="bg2">
                    <a:lumMod val="25000"/>
                  </a:schemeClr>
                </a:solidFill>
              </a:rPr>
              <a:t>mysqld</a:t>
            </a:r>
            <a:endParaRPr lang="en-US" sz="1600" dirty="0">
              <a:solidFill>
                <a:schemeClr val="bg2">
                  <a:lumMod val="25000"/>
                </a:schemeClr>
              </a:solidFill>
            </a:endParaRPr>
          </a:p>
          <a:p>
            <a:pPr fontAlgn="base">
              <a:spcAft>
                <a:spcPct val="0"/>
              </a:spcAft>
              <a:buClr>
                <a:srgbClr val="5F5F5F">
                  <a:lumMod val="60000"/>
                  <a:lumOff val="40000"/>
                </a:srgbClr>
              </a:buClr>
            </a:pPr>
            <a:endParaRPr lang="en-US" sz="1600" dirty="0">
              <a:solidFill>
                <a:schemeClr val="bg2">
                  <a:lumMod val="25000"/>
                </a:schemeClr>
              </a:solidFill>
              <a:cs typeface="Oracle Sans Light" panose="020B0403020204020204" pitchFamily="34" charset="0"/>
            </a:endParaRPr>
          </a:p>
        </p:txBody>
      </p:sp>
      <p:sp>
        <p:nvSpPr>
          <p:cNvPr id="16" name="Rounded Rectangle 15">
            <a:extLst>
              <a:ext uri="{FF2B5EF4-FFF2-40B4-BE49-F238E27FC236}">
                <a16:creationId xmlns:a16="http://schemas.microsoft.com/office/drawing/2014/main" id="{F7F17D4A-92D0-2FD3-A81D-E8219255C270}"/>
              </a:ext>
            </a:extLst>
          </p:cNvPr>
          <p:cNvSpPr/>
          <p:nvPr/>
        </p:nvSpPr>
        <p:spPr>
          <a:xfrm>
            <a:off x="6178731" y="3039520"/>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MySQL…">
            <a:extLst>
              <a:ext uri="{FF2B5EF4-FFF2-40B4-BE49-F238E27FC236}">
                <a16:creationId xmlns:a16="http://schemas.microsoft.com/office/drawing/2014/main" id="{E8C71751-507A-279A-05FE-A272F2CEFA2A}"/>
              </a:ext>
            </a:extLst>
          </p:cNvPr>
          <p:cNvSpPr txBox="1"/>
          <p:nvPr/>
        </p:nvSpPr>
        <p:spPr>
          <a:xfrm>
            <a:off x="6052990" y="3761593"/>
            <a:ext cx="2417906" cy="2154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dirty="0">
                <a:solidFill>
                  <a:srgbClr val="000000"/>
                </a:solidFill>
                <a:latin typeface="Oracle Sans" panose="020B0503020204020204" pitchFamily="34" charset="0"/>
                <a:cs typeface="Oracle Sans" panose="020B0503020204020204" pitchFamily="34" charset="0"/>
              </a:rPr>
              <a:t>1) </a:t>
            </a:r>
            <a:r>
              <a:rPr lang="sv-SE" sz="1400" b="1" dirty="0" err="1">
                <a:solidFill>
                  <a:srgbClr val="000000"/>
                </a:solidFill>
                <a:latin typeface="Oracle Sans" panose="020B0503020204020204" pitchFamily="34" charset="0"/>
                <a:cs typeface="Oracle Sans" panose="020B0503020204020204" pitchFamily="34" charset="0"/>
              </a:rPr>
              <a:t>Tous</a:t>
            </a:r>
            <a:r>
              <a:rPr lang="sv-SE" sz="1400" b="1" dirty="0">
                <a:solidFill>
                  <a:srgbClr val="000000"/>
                </a:solidFill>
                <a:latin typeface="Oracle Sans" panose="020B0503020204020204" pitchFamily="34" charset="0"/>
                <a:cs typeface="Oracle Sans" panose="020B0503020204020204" pitchFamily="34" charset="0"/>
              </a:rPr>
              <a:t> les </a:t>
            </a:r>
            <a:r>
              <a:rPr lang="sv-SE" sz="1400" b="1" dirty="0" err="1">
                <a:solidFill>
                  <a:srgbClr val="000000"/>
                </a:solidFill>
                <a:latin typeface="Oracle Sans" panose="020B0503020204020204" pitchFamily="34" charset="0"/>
                <a:cs typeface="Oracle Sans" panose="020B0503020204020204" pitchFamily="34" charset="0"/>
              </a:rPr>
              <a:t>noeuds</a:t>
            </a:r>
            <a:r>
              <a:rPr lang="sv-SE" sz="1400" b="1" dirty="0">
                <a:solidFill>
                  <a:srgbClr val="000000"/>
                </a:solidFill>
                <a:latin typeface="Oracle Sans" panose="020B0503020204020204" pitchFamily="34" charset="0"/>
                <a:cs typeface="Oracle Sans" panose="020B0503020204020204" pitchFamily="34" charset="0"/>
              </a:rPr>
              <a:t> UP</a:t>
            </a:r>
            <a:endParaRPr sz="1400" b="1" dirty="0">
              <a:solidFill>
                <a:srgbClr val="000000"/>
              </a:solidFill>
              <a:latin typeface="Oracle Sans" panose="020B0503020204020204" pitchFamily="34" charset="0"/>
              <a:cs typeface="Oracle Sans" panose="020B0503020204020204" pitchFamily="34" charset="0"/>
            </a:endParaRPr>
          </a:p>
        </p:txBody>
      </p:sp>
      <p:pic>
        <p:nvPicPr>
          <p:cNvPr id="18" name="Image" descr="Image">
            <a:extLst>
              <a:ext uri="{FF2B5EF4-FFF2-40B4-BE49-F238E27FC236}">
                <a16:creationId xmlns:a16="http://schemas.microsoft.com/office/drawing/2014/main" id="{7DA542A5-AA46-E704-1DB5-44D210942D9D}"/>
              </a:ext>
            </a:extLst>
          </p:cNvPr>
          <p:cNvPicPr>
            <a:picLocks noChangeAspect="1"/>
          </p:cNvPicPr>
          <p:nvPr/>
        </p:nvPicPr>
        <p:blipFill>
          <a:blip r:embed="rId2"/>
          <a:stretch>
            <a:fillRect/>
          </a:stretch>
        </p:blipFill>
        <p:spPr>
          <a:xfrm>
            <a:off x="6324734" y="3098898"/>
            <a:ext cx="501086" cy="538203"/>
          </a:xfrm>
          <a:prstGeom prst="rect">
            <a:avLst/>
          </a:prstGeom>
          <a:ln w="12700">
            <a:miter lim="400000"/>
          </a:ln>
        </p:spPr>
      </p:pic>
      <p:pic>
        <p:nvPicPr>
          <p:cNvPr id="19" name="Image" descr="Image">
            <a:extLst>
              <a:ext uri="{FF2B5EF4-FFF2-40B4-BE49-F238E27FC236}">
                <a16:creationId xmlns:a16="http://schemas.microsoft.com/office/drawing/2014/main" id="{2684BA18-3742-45F1-7D9F-8A7EC8B79F6A}"/>
              </a:ext>
            </a:extLst>
          </p:cNvPr>
          <p:cNvPicPr>
            <a:picLocks noChangeAspect="1"/>
          </p:cNvPicPr>
          <p:nvPr/>
        </p:nvPicPr>
        <p:blipFill>
          <a:blip r:embed="rId2"/>
          <a:stretch>
            <a:fillRect/>
          </a:stretch>
        </p:blipFill>
        <p:spPr>
          <a:xfrm>
            <a:off x="6964023" y="3098897"/>
            <a:ext cx="501086" cy="538203"/>
          </a:xfrm>
          <a:prstGeom prst="rect">
            <a:avLst/>
          </a:prstGeom>
          <a:ln w="12700">
            <a:miter lim="400000"/>
          </a:ln>
        </p:spPr>
      </p:pic>
      <p:pic>
        <p:nvPicPr>
          <p:cNvPr id="20" name="Image" descr="Image">
            <a:extLst>
              <a:ext uri="{FF2B5EF4-FFF2-40B4-BE49-F238E27FC236}">
                <a16:creationId xmlns:a16="http://schemas.microsoft.com/office/drawing/2014/main" id="{7A202C2D-D94C-43FC-F8C1-A72F11378AAF}"/>
              </a:ext>
            </a:extLst>
          </p:cNvPr>
          <p:cNvPicPr>
            <a:picLocks noChangeAspect="1"/>
          </p:cNvPicPr>
          <p:nvPr/>
        </p:nvPicPr>
        <p:blipFill>
          <a:blip r:embed="rId2"/>
          <a:stretch>
            <a:fillRect/>
          </a:stretch>
        </p:blipFill>
        <p:spPr>
          <a:xfrm>
            <a:off x="7603312" y="3098896"/>
            <a:ext cx="501086" cy="538203"/>
          </a:xfrm>
          <a:prstGeom prst="rect">
            <a:avLst/>
          </a:prstGeom>
          <a:ln w="12700">
            <a:miter lim="400000"/>
          </a:ln>
        </p:spPr>
      </p:pic>
      <p:sp>
        <p:nvSpPr>
          <p:cNvPr id="21" name="Rounded Rectangle 20">
            <a:extLst>
              <a:ext uri="{FF2B5EF4-FFF2-40B4-BE49-F238E27FC236}">
                <a16:creationId xmlns:a16="http://schemas.microsoft.com/office/drawing/2014/main" id="{8AF3567D-B7C0-16DA-C068-71D50629330A}"/>
              </a:ext>
            </a:extLst>
          </p:cNvPr>
          <p:cNvSpPr/>
          <p:nvPr/>
        </p:nvSpPr>
        <p:spPr>
          <a:xfrm>
            <a:off x="6885082" y="2092040"/>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22" name="Rounded Rectangle 21">
            <a:extLst>
              <a:ext uri="{FF2B5EF4-FFF2-40B4-BE49-F238E27FC236}">
                <a16:creationId xmlns:a16="http://schemas.microsoft.com/office/drawing/2014/main" id="{5C8516B2-49AA-6876-AC7F-2D32EFE7192A}"/>
              </a:ext>
            </a:extLst>
          </p:cNvPr>
          <p:cNvSpPr/>
          <p:nvPr/>
        </p:nvSpPr>
        <p:spPr>
          <a:xfrm>
            <a:off x="6873206" y="2463356"/>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23" name="Straight Arrow Connector 22">
            <a:extLst>
              <a:ext uri="{FF2B5EF4-FFF2-40B4-BE49-F238E27FC236}">
                <a16:creationId xmlns:a16="http://schemas.microsoft.com/office/drawing/2014/main" id="{9698C3CD-A19A-CE50-41B4-DAA700D30F4C}"/>
              </a:ext>
            </a:extLst>
          </p:cNvPr>
          <p:cNvCxnSpPr>
            <a:stCxn id="22" idx="2"/>
            <a:endCxn id="16" idx="0"/>
          </p:cNvCxnSpPr>
          <p:nvPr/>
        </p:nvCxnSpPr>
        <p:spPr>
          <a:xfrm flipH="1">
            <a:off x="7217823" y="2748362"/>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E2FBA094-2DD3-4172-3164-6A9E35A5044A}"/>
              </a:ext>
            </a:extLst>
          </p:cNvPr>
          <p:cNvSpPr/>
          <p:nvPr/>
        </p:nvSpPr>
        <p:spPr>
          <a:xfrm>
            <a:off x="9126384" y="3039520"/>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MySQL…">
            <a:extLst>
              <a:ext uri="{FF2B5EF4-FFF2-40B4-BE49-F238E27FC236}">
                <a16:creationId xmlns:a16="http://schemas.microsoft.com/office/drawing/2014/main" id="{1ACE8250-5407-8A2E-A11F-58DF9E2A38CF}"/>
              </a:ext>
            </a:extLst>
          </p:cNvPr>
          <p:cNvSpPr txBox="1"/>
          <p:nvPr/>
        </p:nvSpPr>
        <p:spPr>
          <a:xfrm>
            <a:off x="9000643" y="3761593"/>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a:solidFill>
                  <a:srgbClr val="000000"/>
                </a:solidFill>
                <a:latin typeface="Oracle Sans" panose="020B0503020204020204" pitchFamily="34" charset="0"/>
                <a:cs typeface="Oracle Sans" panose="020B0503020204020204" pitchFamily="34" charset="0"/>
              </a:rPr>
              <a:t>2) Upgrade Node1  </a:t>
            </a:r>
            <a:endParaRPr sz="1400" b="1">
              <a:solidFill>
                <a:srgbClr val="000000"/>
              </a:solidFill>
              <a:latin typeface="Oracle Sans" panose="020B0503020204020204" pitchFamily="34" charset="0"/>
              <a:cs typeface="Oracle Sans" panose="020B0503020204020204" pitchFamily="34" charset="0"/>
            </a:endParaRPr>
          </a:p>
        </p:txBody>
      </p:sp>
      <p:pic>
        <p:nvPicPr>
          <p:cNvPr id="26" name="Image" descr="Image">
            <a:extLst>
              <a:ext uri="{FF2B5EF4-FFF2-40B4-BE49-F238E27FC236}">
                <a16:creationId xmlns:a16="http://schemas.microsoft.com/office/drawing/2014/main" id="{C8253EFF-293D-6E63-5338-3C6413B1A3FD}"/>
              </a:ext>
            </a:extLst>
          </p:cNvPr>
          <p:cNvPicPr>
            <a:picLocks noChangeAspect="1"/>
          </p:cNvPicPr>
          <p:nvPr/>
        </p:nvPicPr>
        <p:blipFill>
          <a:blip r:embed="rId2"/>
          <a:stretch>
            <a:fillRect/>
          </a:stretch>
        </p:blipFill>
        <p:spPr>
          <a:xfrm>
            <a:off x="9272387" y="3098898"/>
            <a:ext cx="501086" cy="538203"/>
          </a:xfrm>
          <a:prstGeom prst="rect">
            <a:avLst/>
          </a:prstGeom>
          <a:ln w="12700">
            <a:miter lim="400000"/>
          </a:ln>
          <a:effectLst>
            <a:glow rad="139700">
              <a:schemeClr val="accent6">
                <a:satMod val="175000"/>
                <a:alpha val="40000"/>
              </a:schemeClr>
            </a:glow>
            <a:innerShdw blurRad="114300">
              <a:prstClr val="black"/>
            </a:innerShdw>
          </a:effectLst>
        </p:spPr>
      </p:pic>
      <p:pic>
        <p:nvPicPr>
          <p:cNvPr id="27" name="Image" descr="Image">
            <a:extLst>
              <a:ext uri="{FF2B5EF4-FFF2-40B4-BE49-F238E27FC236}">
                <a16:creationId xmlns:a16="http://schemas.microsoft.com/office/drawing/2014/main" id="{49FCE978-469F-28D2-9090-28397A709FF8}"/>
              </a:ext>
            </a:extLst>
          </p:cNvPr>
          <p:cNvPicPr>
            <a:picLocks noChangeAspect="1"/>
          </p:cNvPicPr>
          <p:nvPr/>
        </p:nvPicPr>
        <p:blipFill>
          <a:blip r:embed="rId2"/>
          <a:stretch>
            <a:fillRect/>
          </a:stretch>
        </p:blipFill>
        <p:spPr>
          <a:xfrm>
            <a:off x="9911676" y="3098897"/>
            <a:ext cx="501086" cy="538203"/>
          </a:xfrm>
          <a:prstGeom prst="rect">
            <a:avLst/>
          </a:prstGeom>
          <a:ln w="12700">
            <a:miter lim="400000"/>
          </a:ln>
        </p:spPr>
      </p:pic>
      <p:pic>
        <p:nvPicPr>
          <p:cNvPr id="28" name="Image" descr="Image">
            <a:extLst>
              <a:ext uri="{FF2B5EF4-FFF2-40B4-BE49-F238E27FC236}">
                <a16:creationId xmlns:a16="http://schemas.microsoft.com/office/drawing/2014/main" id="{96D84374-20CD-B58C-BDAA-7939369A13CF}"/>
              </a:ext>
            </a:extLst>
          </p:cNvPr>
          <p:cNvPicPr>
            <a:picLocks noChangeAspect="1"/>
          </p:cNvPicPr>
          <p:nvPr/>
        </p:nvPicPr>
        <p:blipFill>
          <a:blip r:embed="rId2"/>
          <a:stretch>
            <a:fillRect/>
          </a:stretch>
        </p:blipFill>
        <p:spPr>
          <a:xfrm>
            <a:off x="10550965" y="3098896"/>
            <a:ext cx="501086" cy="538203"/>
          </a:xfrm>
          <a:prstGeom prst="rect">
            <a:avLst/>
          </a:prstGeom>
          <a:ln w="12700">
            <a:miter lim="400000"/>
          </a:ln>
        </p:spPr>
      </p:pic>
      <p:sp>
        <p:nvSpPr>
          <p:cNvPr id="29" name="Rounded Rectangle 28">
            <a:extLst>
              <a:ext uri="{FF2B5EF4-FFF2-40B4-BE49-F238E27FC236}">
                <a16:creationId xmlns:a16="http://schemas.microsoft.com/office/drawing/2014/main" id="{FD208A3C-39A9-8676-4E35-91749CE30486}"/>
              </a:ext>
            </a:extLst>
          </p:cNvPr>
          <p:cNvSpPr/>
          <p:nvPr/>
        </p:nvSpPr>
        <p:spPr>
          <a:xfrm>
            <a:off x="9832735" y="2092040"/>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err="1"/>
              <a:t>App</a:t>
            </a:r>
            <a:endParaRPr lang="en-US"/>
          </a:p>
        </p:txBody>
      </p:sp>
      <p:sp>
        <p:nvSpPr>
          <p:cNvPr id="30" name="Rounded Rectangle 29">
            <a:extLst>
              <a:ext uri="{FF2B5EF4-FFF2-40B4-BE49-F238E27FC236}">
                <a16:creationId xmlns:a16="http://schemas.microsoft.com/office/drawing/2014/main" id="{4C5E42CF-C6EC-497B-7E05-1D6A93B9887A}"/>
              </a:ext>
            </a:extLst>
          </p:cNvPr>
          <p:cNvSpPr/>
          <p:nvPr/>
        </p:nvSpPr>
        <p:spPr>
          <a:xfrm>
            <a:off x="9820859" y="2463356"/>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31" name="Straight Arrow Connector 30">
            <a:extLst>
              <a:ext uri="{FF2B5EF4-FFF2-40B4-BE49-F238E27FC236}">
                <a16:creationId xmlns:a16="http://schemas.microsoft.com/office/drawing/2014/main" id="{5041AAC7-D5CE-1209-7B57-D1D3090559A0}"/>
              </a:ext>
            </a:extLst>
          </p:cNvPr>
          <p:cNvCxnSpPr>
            <a:stCxn id="30" idx="2"/>
            <a:endCxn id="24" idx="0"/>
          </p:cNvCxnSpPr>
          <p:nvPr/>
        </p:nvCxnSpPr>
        <p:spPr>
          <a:xfrm flipH="1">
            <a:off x="10165476" y="2748362"/>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D3294563-DC84-24F3-2CAB-16C2C4DA2176}"/>
              </a:ext>
            </a:extLst>
          </p:cNvPr>
          <p:cNvSpPr/>
          <p:nvPr/>
        </p:nvSpPr>
        <p:spPr>
          <a:xfrm>
            <a:off x="6177858" y="5386799"/>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3" name="MySQL…">
            <a:extLst>
              <a:ext uri="{FF2B5EF4-FFF2-40B4-BE49-F238E27FC236}">
                <a16:creationId xmlns:a16="http://schemas.microsoft.com/office/drawing/2014/main" id="{1FD47369-D033-026E-5240-284B5173C52F}"/>
              </a:ext>
            </a:extLst>
          </p:cNvPr>
          <p:cNvSpPr txBox="1"/>
          <p:nvPr/>
        </p:nvSpPr>
        <p:spPr>
          <a:xfrm>
            <a:off x="6052117" y="6108872"/>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a:solidFill>
                  <a:srgbClr val="000000"/>
                </a:solidFill>
                <a:latin typeface="Oracle Sans" panose="020B0503020204020204" pitchFamily="34" charset="0"/>
                <a:cs typeface="Oracle Sans" panose="020B0503020204020204" pitchFamily="34" charset="0"/>
              </a:rPr>
              <a:t>3) Upgrade Node2</a:t>
            </a:r>
            <a:endParaRPr sz="1400" b="1">
              <a:solidFill>
                <a:srgbClr val="000000"/>
              </a:solidFill>
              <a:latin typeface="Oracle Sans" panose="020B0503020204020204" pitchFamily="34" charset="0"/>
              <a:cs typeface="Oracle Sans" panose="020B0503020204020204" pitchFamily="34" charset="0"/>
            </a:endParaRPr>
          </a:p>
        </p:txBody>
      </p:sp>
      <p:pic>
        <p:nvPicPr>
          <p:cNvPr id="34" name="Image" descr="Image">
            <a:extLst>
              <a:ext uri="{FF2B5EF4-FFF2-40B4-BE49-F238E27FC236}">
                <a16:creationId xmlns:a16="http://schemas.microsoft.com/office/drawing/2014/main" id="{0ED71AD7-0F8B-BC29-EFF7-C3E2C0671D4B}"/>
              </a:ext>
            </a:extLst>
          </p:cNvPr>
          <p:cNvPicPr>
            <a:picLocks noChangeAspect="1"/>
          </p:cNvPicPr>
          <p:nvPr/>
        </p:nvPicPr>
        <p:blipFill>
          <a:blip r:embed="rId2"/>
          <a:stretch>
            <a:fillRect/>
          </a:stretch>
        </p:blipFill>
        <p:spPr>
          <a:xfrm>
            <a:off x="6323861" y="5446177"/>
            <a:ext cx="501086" cy="538203"/>
          </a:xfrm>
          <a:prstGeom prst="rect">
            <a:avLst/>
          </a:prstGeom>
          <a:ln w="12700">
            <a:miter lim="400000"/>
          </a:ln>
        </p:spPr>
      </p:pic>
      <p:pic>
        <p:nvPicPr>
          <p:cNvPr id="35" name="Image" descr="Image">
            <a:extLst>
              <a:ext uri="{FF2B5EF4-FFF2-40B4-BE49-F238E27FC236}">
                <a16:creationId xmlns:a16="http://schemas.microsoft.com/office/drawing/2014/main" id="{EC8863A8-8C50-EC65-47D4-4BC937765D6D}"/>
              </a:ext>
            </a:extLst>
          </p:cNvPr>
          <p:cNvPicPr>
            <a:picLocks noChangeAspect="1"/>
          </p:cNvPicPr>
          <p:nvPr/>
        </p:nvPicPr>
        <p:blipFill>
          <a:blip r:embed="rId2"/>
          <a:stretch>
            <a:fillRect/>
          </a:stretch>
        </p:blipFill>
        <p:spPr>
          <a:xfrm>
            <a:off x="6963150" y="5446176"/>
            <a:ext cx="501086" cy="538203"/>
          </a:xfrm>
          <a:prstGeom prst="rect">
            <a:avLst/>
          </a:prstGeom>
          <a:ln w="12700">
            <a:miter lim="400000"/>
          </a:ln>
          <a:effectLst>
            <a:glow rad="139700">
              <a:schemeClr val="accent6">
                <a:satMod val="175000"/>
                <a:alpha val="40000"/>
              </a:schemeClr>
            </a:glow>
            <a:innerShdw blurRad="114300">
              <a:prstClr val="black"/>
            </a:innerShdw>
          </a:effectLst>
        </p:spPr>
      </p:pic>
      <p:pic>
        <p:nvPicPr>
          <p:cNvPr id="36" name="Image" descr="Image">
            <a:extLst>
              <a:ext uri="{FF2B5EF4-FFF2-40B4-BE49-F238E27FC236}">
                <a16:creationId xmlns:a16="http://schemas.microsoft.com/office/drawing/2014/main" id="{E20CB858-AC73-7971-02C9-CBF1CC519C5B}"/>
              </a:ext>
            </a:extLst>
          </p:cNvPr>
          <p:cNvPicPr>
            <a:picLocks noChangeAspect="1"/>
          </p:cNvPicPr>
          <p:nvPr/>
        </p:nvPicPr>
        <p:blipFill>
          <a:blip r:embed="rId2"/>
          <a:stretch>
            <a:fillRect/>
          </a:stretch>
        </p:blipFill>
        <p:spPr>
          <a:xfrm>
            <a:off x="7602439" y="5446175"/>
            <a:ext cx="501086" cy="538203"/>
          </a:xfrm>
          <a:prstGeom prst="rect">
            <a:avLst/>
          </a:prstGeom>
          <a:ln w="12700">
            <a:miter lim="400000"/>
          </a:ln>
        </p:spPr>
      </p:pic>
      <p:sp>
        <p:nvSpPr>
          <p:cNvPr id="37" name="Rounded Rectangle 36">
            <a:extLst>
              <a:ext uri="{FF2B5EF4-FFF2-40B4-BE49-F238E27FC236}">
                <a16:creationId xmlns:a16="http://schemas.microsoft.com/office/drawing/2014/main" id="{4432AB87-0FDC-C05C-0847-F9DD3A8C8BB8}"/>
              </a:ext>
            </a:extLst>
          </p:cNvPr>
          <p:cNvSpPr/>
          <p:nvPr/>
        </p:nvSpPr>
        <p:spPr>
          <a:xfrm>
            <a:off x="6884209" y="4439319"/>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38" name="Rounded Rectangle 37">
            <a:extLst>
              <a:ext uri="{FF2B5EF4-FFF2-40B4-BE49-F238E27FC236}">
                <a16:creationId xmlns:a16="http://schemas.microsoft.com/office/drawing/2014/main" id="{ADF4D9C9-F846-7527-4CC8-BC89348DFAEC}"/>
              </a:ext>
            </a:extLst>
          </p:cNvPr>
          <p:cNvSpPr/>
          <p:nvPr/>
        </p:nvSpPr>
        <p:spPr>
          <a:xfrm>
            <a:off x="6872333" y="4810635"/>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39" name="Straight Arrow Connector 38">
            <a:extLst>
              <a:ext uri="{FF2B5EF4-FFF2-40B4-BE49-F238E27FC236}">
                <a16:creationId xmlns:a16="http://schemas.microsoft.com/office/drawing/2014/main" id="{C0B1300E-A5A8-0A10-AD4C-163616254CD8}"/>
              </a:ext>
            </a:extLst>
          </p:cNvPr>
          <p:cNvCxnSpPr>
            <a:stCxn id="38" idx="2"/>
            <a:endCxn id="32" idx="0"/>
          </p:cNvCxnSpPr>
          <p:nvPr/>
        </p:nvCxnSpPr>
        <p:spPr>
          <a:xfrm flipH="1">
            <a:off x="7216950" y="5095641"/>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68C5466E-C407-71C9-07A4-27D0F7FDC6FA}"/>
              </a:ext>
            </a:extLst>
          </p:cNvPr>
          <p:cNvSpPr/>
          <p:nvPr/>
        </p:nvSpPr>
        <p:spPr>
          <a:xfrm>
            <a:off x="9109949" y="5400727"/>
            <a:ext cx="2078182" cy="66269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1" name="MySQL…">
            <a:extLst>
              <a:ext uri="{FF2B5EF4-FFF2-40B4-BE49-F238E27FC236}">
                <a16:creationId xmlns:a16="http://schemas.microsoft.com/office/drawing/2014/main" id="{55E64E81-3074-EC1D-796D-51704AA85B86}"/>
              </a:ext>
            </a:extLst>
          </p:cNvPr>
          <p:cNvSpPr txBox="1"/>
          <p:nvPr/>
        </p:nvSpPr>
        <p:spPr>
          <a:xfrm>
            <a:off x="8984208" y="6122800"/>
            <a:ext cx="2417906"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914126">
              <a:defRPr sz="1400"/>
            </a:pPr>
            <a:r>
              <a:rPr lang="sv-SE" sz="1400" b="1">
                <a:solidFill>
                  <a:srgbClr val="000000"/>
                </a:solidFill>
                <a:latin typeface="Oracle Sans" panose="020B0503020204020204" pitchFamily="34" charset="0"/>
                <a:cs typeface="Oracle Sans" panose="020B0503020204020204" pitchFamily="34" charset="0"/>
              </a:rPr>
              <a:t>4) Upgrade Node3</a:t>
            </a:r>
            <a:endParaRPr sz="1400" b="1">
              <a:solidFill>
                <a:srgbClr val="000000"/>
              </a:solidFill>
              <a:latin typeface="Oracle Sans" panose="020B0503020204020204" pitchFamily="34" charset="0"/>
              <a:cs typeface="Oracle Sans" panose="020B0503020204020204" pitchFamily="34" charset="0"/>
            </a:endParaRPr>
          </a:p>
        </p:txBody>
      </p:sp>
      <p:pic>
        <p:nvPicPr>
          <p:cNvPr id="42" name="Image" descr="Image">
            <a:extLst>
              <a:ext uri="{FF2B5EF4-FFF2-40B4-BE49-F238E27FC236}">
                <a16:creationId xmlns:a16="http://schemas.microsoft.com/office/drawing/2014/main" id="{4B2E050F-6899-707F-6EA0-77E4D463337A}"/>
              </a:ext>
            </a:extLst>
          </p:cNvPr>
          <p:cNvPicPr>
            <a:picLocks noChangeAspect="1"/>
          </p:cNvPicPr>
          <p:nvPr/>
        </p:nvPicPr>
        <p:blipFill>
          <a:blip r:embed="rId2"/>
          <a:stretch>
            <a:fillRect/>
          </a:stretch>
        </p:blipFill>
        <p:spPr>
          <a:xfrm>
            <a:off x="9255952" y="5460105"/>
            <a:ext cx="501086" cy="538203"/>
          </a:xfrm>
          <a:prstGeom prst="rect">
            <a:avLst/>
          </a:prstGeom>
          <a:ln w="12700">
            <a:miter lim="400000"/>
          </a:ln>
        </p:spPr>
      </p:pic>
      <p:pic>
        <p:nvPicPr>
          <p:cNvPr id="43" name="Image" descr="Image">
            <a:extLst>
              <a:ext uri="{FF2B5EF4-FFF2-40B4-BE49-F238E27FC236}">
                <a16:creationId xmlns:a16="http://schemas.microsoft.com/office/drawing/2014/main" id="{2045003B-D5C8-378C-5F1F-856853BAF117}"/>
              </a:ext>
            </a:extLst>
          </p:cNvPr>
          <p:cNvPicPr>
            <a:picLocks noChangeAspect="1"/>
          </p:cNvPicPr>
          <p:nvPr/>
        </p:nvPicPr>
        <p:blipFill>
          <a:blip r:embed="rId2"/>
          <a:stretch>
            <a:fillRect/>
          </a:stretch>
        </p:blipFill>
        <p:spPr>
          <a:xfrm>
            <a:off x="9895241" y="5460104"/>
            <a:ext cx="501086" cy="538203"/>
          </a:xfrm>
          <a:prstGeom prst="rect">
            <a:avLst/>
          </a:prstGeom>
          <a:ln w="12700">
            <a:miter lim="400000"/>
          </a:ln>
        </p:spPr>
      </p:pic>
      <p:pic>
        <p:nvPicPr>
          <p:cNvPr id="44" name="Image" descr="Image">
            <a:extLst>
              <a:ext uri="{FF2B5EF4-FFF2-40B4-BE49-F238E27FC236}">
                <a16:creationId xmlns:a16="http://schemas.microsoft.com/office/drawing/2014/main" id="{B14C296E-244F-1854-A21A-4A73028DFF43}"/>
              </a:ext>
            </a:extLst>
          </p:cNvPr>
          <p:cNvPicPr>
            <a:picLocks noChangeAspect="1"/>
          </p:cNvPicPr>
          <p:nvPr/>
        </p:nvPicPr>
        <p:blipFill>
          <a:blip r:embed="rId2"/>
          <a:stretch>
            <a:fillRect/>
          </a:stretch>
        </p:blipFill>
        <p:spPr>
          <a:xfrm>
            <a:off x="10534530" y="5460103"/>
            <a:ext cx="501086" cy="538203"/>
          </a:xfrm>
          <a:prstGeom prst="rect">
            <a:avLst/>
          </a:prstGeom>
          <a:ln w="12700">
            <a:miter lim="400000"/>
          </a:ln>
          <a:effectLst>
            <a:glow rad="139700">
              <a:schemeClr val="accent6">
                <a:satMod val="175000"/>
                <a:alpha val="40000"/>
              </a:schemeClr>
            </a:glow>
            <a:innerShdw blurRad="114300">
              <a:prstClr val="black"/>
            </a:innerShdw>
          </a:effectLst>
        </p:spPr>
      </p:pic>
      <p:sp>
        <p:nvSpPr>
          <p:cNvPr id="45" name="Rounded Rectangle 44">
            <a:extLst>
              <a:ext uri="{FF2B5EF4-FFF2-40B4-BE49-F238E27FC236}">
                <a16:creationId xmlns:a16="http://schemas.microsoft.com/office/drawing/2014/main" id="{0A107CE7-4B62-E6B2-B33A-38B9C138BA2A}"/>
              </a:ext>
            </a:extLst>
          </p:cNvPr>
          <p:cNvSpPr/>
          <p:nvPr/>
        </p:nvSpPr>
        <p:spPr>
          <a:xfrm>
            <a:off x="9816300" y="4453247"/>
            <a:ext cx="663153" cy="3356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a:t>App</a:t>
            </a:r>
            <a:endParaRPr lang="en-US"/>
          </a:p>
        </p:txBody>
      </p:sp>
      <p:sp>
        <p:nvSpPr>
          <p:cNvPr id="46" name="Rounded Rectangle 45">
            <a:extLst>
              <a:ext uri="{FF2B5EF4-FFF2-40B4-BE49-F238E27FC236}">
                <a16:creationId xmlns:a16="http://schemas.microsoft.com/office/drawing/2014/main" id="{C65D71D1-461F-FF8A-4FE0-53400D127856}"/>
              </a:ext>
            </a:extLst>
          </p:cNvPr>
          <p:cNvSpPr/>
          <p:nvPr/>
        </p:nvSpPr>
        <p:spPr>
          <a:xfrm>
            <a:off x="9804424" y="4824563"/>
            <a:ext cx="698778" cy="285007"/>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sv-SE" sz="1200"/>
              <a:t>Router</a:t>
            </a:r>
            <a:endParaRPr lang="en-US" sz="1200"/>
          </a:p>
        </p:txBody>
      </p:sp>
      <p:cxnSp>
        <p:nvCxnSpPr>
          <p:cNvPr id="47" name="Straight Arrow Connector 46">
            <a:extLst>
              <a:ext uri="{FF2B5EF4-FFF2-40B4-BE49-F238E27FC236}">
                <a16:creationId xmlns:a16="http://schemas.microsoft.com/office/drawing/2014/main" id="{6310F87A-DCFC-F313-FFA3-A664CBB840F1}"/>
              </a:ext>
            </a:extLst>
          </p:cNvPr>
          <p:cNvCxnSpPr>
            <a:stCxn id="46" idx="2"/>
            <a:endCxn id="40" idx="0"/>
          </p:cNvCxnSpPr>
          <p:nvPr/>
        </p:nvCxnSpPr>
        <p:spPr>
          <a:xfrm flipH="1">
            <a:off x="10149041" y="5109569"/>
            <a:ext cx="4773" cy="291158"/>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489E59E3-3E6F-C2D0-273E-52D9E6097DA9}"/>
              </a:ext>
            </a:extLst>
          </p:cNvPr>
          <p:cNvPicPr>
            <a:picLocks noChangeAspect="1"/>
          </p:cNvPicPr>
          <p:nvPr/>
        </p:nvPicPr>
        <p:blipFill>
          <a:blip r:embed="rId3" cstate="print">
            <a:alphaModFix/>
            <a:lum/>
          </a:blip>
          <a:srcRect/>
          <a:stretch>
            <a:fillRect/>
          </a:stretch>
        </p:blipFill>
        <p:spPr>
          <a:xfrm>
            <a:off x="10608157" y="5637811"/>
            <a:ext cx="386702" cy="290102"/>
          </a:xfrm>
          <a:prstGeom prst="rect">
            <a:avLst/>
          </a:prstGeom>
          <a:noFill/>
          <a:ln>
            <a:noFill/>
          </a:ln>
        </p:spPr>
      </p:pic>
      <p:pic>
        <p:nvPicPr>
          <p:cNvPr id="51" name="Picture 50">
            <a:extLst>
              <a:ext uri="{FF2B5EF4-FFF2-40B4-BE49-F238E27FC236}">
                <a16:creationId xmlns:a16="http://schemas.microsoft.com/office/drawing/2014/main" id="{C61A0AA3-8F8B-9199-706D-DFAABC0F8AB7}"/>
              </a:ext>
            </a:extLst>
          </p:cNvPr>
          <p:cNvPicPr>
            <a:picLocks noChangeAspect="1"/>
          </p:cNvPicPr>
          <p:nvPr/>
        </p:nvPicPr>
        <p:blipFill>
          <a:blip r:embed="rId3" cstate="print">
            <a:alphaModFix/>
            <a:lum/>
          </a:blip>
          <a:srcRect/>
          <a:stretch>
            <a:fillRect/>
          </a:stretch>
        </p:blipFill>
        <p:spPr>
          <a:xfrm>
            <a:off x="9317641" y="3308879"/>
            <a:ext cx="386702" cy="290102"/>
          </a:xfrm>
          <a:prstGeom prst="rect">
            <a:avLst/>
          </a:prstGeom>
          <a:noFill/>
          <a:ln>
            <a:noFill/>
          </a:ln>
        </p:spPr>
      </p:pic>
      <p:pic>
        <p:nvPicPr>
          <p:cNvPr id="52" name="Picture 51">
            <a:extLst>
              <a:ext uri="{FF2B5EF4-FFF2-40B4-BE49-F238E27FC236}">
                <a16:creationId xmlns:a16="http://schemas.microsoft.com/office/drawing/2014/main" id="{DCA5B0BF-59A2-15FB-5178-1E8144528988}"/>
              </a:ext>
            </a:extLst>
          </p:cNvPr>
          <p:cNvPicPr>
            <a:picLocks noChangeAspect="1"/>
          </p:cNvPicPr>
          <p:nvPr/>
        </p:nvPicPr>
        <p:blipFill>
          <a:blip r:embed="rId3" cstate="print">
            <a:alphaModFix/>
            <a:lum/>
          </a:blip>
          <a:srcRect/>
          <a:stretch>
            <a:fillRect/>
          </a:stretch>
        </p:blipFill>
        <p:spPr>
          <a:xfrm>
            <a:off x="7047374" y="5599057"/>
            <a:ext cx="386702" cy="290102"/>
          </a:xfrm>
          <a:prstGeom prst="rect">
            <a:avLst/>
          </a:prstGeom>
          <a:noFill/>
          <a:ln>
            <a:noFill/>
          </a:ln>
        </p:spPr>
      </p:pic>
      <p:sp>
        <p:nvSpPr>
          <p:cNvPr id="53" name="Footer Placeholder 52">
            <a:extLst>
              <a:ext uri="{FF2B5EF4-FFF2-40B4-BE49-F238E27FC236}">
                <a16:creationId xmlns:a16="http://schemas.microsoft.com/office/drawing/2014/main" id="{A9072C25-F790-F3F2-026C-CEB35D6AF2D6}"/>
              </a:ext>
            </a:extLst>
          </p:cNvPr>
          <p:cNvSpPr>
            <a:spLocks noGrp="1"/>
          </p:cNvSpPr>
          <p:nvPr>
            <p:ph type="ftr" sz="quarter" idx="16"/>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24294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BDC5C20-9430-5EB6-9072-B8B16C28CB43}"/>
              </a:ext>
            </a:extLst>
          </p:cNvPr>
          <p:cNvSpPr>
            <a:spLocks noGrp="1"/>
          </p:cNvSpPr>
          <p:nvPr>
            <p:ph type="ftr" sz="quarter" idx="11"/>
          </p:nvPr>
        </p:nvSpPr>
        <p:spPr/>
        <p:txBody>
          <a:bodyPr/>
          <a:lstStyle/>
          <a:p>
            <a:r>
              <a:rPr lang="en-US"/>
              <a:t>Copyright © 2024, Oracle and/or its affiliates</a:t>
            </a:r>
            <a:endParaRPr lang="en-US" dirty="0"/>
          </a:p>
        </p:txBody>
      </p:sp>
      <p:sp>
        <p:nvSpPr>
          <p:cNvPr id="3" name="Espace réservé du numéro de diapositive 2">
            <a:extLst>
              <a:ext uri="{FF2B5EF4-FFF2-40B4-BE49-F238E27FC236}">
                <a16:creationId xmlns:a16="http://schemas.microsoft.com/office/drawing/2014/main" id="{BB0B7D5A-CBCC-DCB0-6828-EBE2CCB270F4}"/>
              </a:ext>
            </a:extLst>
          </p:cNvPr>
          <p:cNvSpPr>
            <a:spLocks noGrp="1"/>
          </p:cNvSpPr>
          <p:nvPr>
            <p:ph type="sldNum" sz="quarter" idx="12"/>
          </p:nvPr>
        </p:nvSpPr>
        <p:spPr/>
        <p:txBody>
          <a:bodyPr/>
          <a:lstStyle/>
          <a:p>
            <a:fld id="{345D60D9-5372-5F40-9443-0F9AE5BDC3C8}" type="slidenum">
              <a:rPr lang="en-US" smtClean="0"/>
              <a:pPr/>
              <a:t>27</a:t>
            </a:fld>
            <a:endParaRPr lang="en-US" dirty="0"/>
          </a:p>
        </p:txBody>
      </p:sp>
      <p:sp>
        <p:nvSpPr>
          <p:cNvPr id="4" name="Titre 3">
            <a:extLst>
              <a:ext uri="{FF2B5EF4-FFF2-40B4-BE49-F238E27FC236}">
                <a16:creationId xmlns:a16="http://schemas.microsoft.com/office/drawing/2014/main" id="{9D79AF9D-DEB1-9F10-661B-171EC27E28B8}"/>
              </a:ext>
            </a:extLst>
          </p:cNvPr>
          <p:cNvSpPr>
            <a:spLocks noGrp="1"/>
          </p:cNvSpPr>
          <p:nvPr>
            <p:ph type="title"/>
          </p:nvPr>
        </p:nvSpPr>
        <p:spPr/>
        <p:txBody>
          <a:bodyPr/>
          <a:lstStyle/>
          <a:p>
            <a:r>
              <a:rPr lang="en-GB" dirty="0"/>
              <a:t>Failover and Recovery</a:t>
            </a:r>
            <a:endParaRPr lang="fr-FR" dirty="0"/>
          </a:p>
        </p:txBody>
      </p:sp>
      <p:sp>
        <p:nvSpPr>
          <p:cNvPr id="5" name="Espace réservé du texte 4">
            <a:extLst>
              <a:ext uri="{FF2B5EF4-FFF2-40B4-BE49-F238E27FC236}">
                <a16:creationId xmlns:a16="http://schemas.microsoft.com/office/drawing/2014/main" id="{B068F2CA-1AD9-4841-1952-7228BF7A3E14}"/>
              </a:ext>
            </a:extLst>
          </p:cNvPr>
          <p:cNvSpPr>
            <a:spLocks noGrp="1"/>
          </p:cNvSpPr>
          <p:nvPr>
            <p:ph type="body" sz="quarter" idx="33"/>
          </p:nvPr>
        </p:nvSpPr>
        <p:spPr/>
        <p:txBody>
          <a:bodyPr/>
          <a:lstStyle/>
          <a:p>
            <a:endParaRPr lang="fr-FR"/>
          </a:p>
        </p:txBody>
      </p:sp>
    </p:spTree>
    <p:extLst>
      <p:ext uri="{BB962C8B-B14F-4D97-AF65-F5344CB8AC3E}">
        <p14:creationId xmlns:p14="http://schemas.microsoft.com/office/powerpoint/2010/main" val="281004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err="1">
                <a:solidFill>
                  <a:schemeClr val="accent2"/>
                </a:solidFill>
              </a:rPr>
              <a:t>Topologie</a:t>
            </a:r>
            <a:r>
              <a:rPr lang="en-GB" b="1" dirty="0">
                <a:solidFill>
                  <a:schemeClr val="accent2"/>
                </a:solidFill>
              </a:rPr>
              <a:t> standard à un seul </a:t>
            </a:r>
            <a:r>
              <a:rPr lang="en-GB" b="1" dirty="0" err="1">
                <a:solidFill>
                  <a:schemeClr val="accent2"/>
                </a:solidFill>
              </a:rPr>
              <a:t>nœud</a:t>
            </a:r>
            <a:r>
              <a:rPr lang="en-GB" b="1" dirty="0">
                <a:solidFill>
                  <a:schemeClr val="accent2"/>
                </a:solidFill>
              </a:rPr>
              <a:t> principal</a:t>
            </a:r>
          </a:p>
        </p:txBody>
      </p:sp>
      <p:sp>
        <p:nvSpPr>
          <p:cNvPr id="4" name="Title 3"/>
          <p:cNvSpPr>
            <a:spLocks noGrp="1"/>
          </p:cNvSpPr>
          <p:nvPr>
            <p:ph type="title"/>
          </p:nvPr>
        </p:nvSpPr>
        <p:spPr/>
        <p:txBody>
          <a:bodyPr/>
          <a:lstStyle/>
          <a:p>
            <a:r>
              <a:rPr lang="en-GB" dirty="0"/>
              <a:t>Failover and Recovery</a:t>
            </a:r>
          </a:p>
        </p:txBody>
      </p:sp>
      <p:sp>
        <p:nvSpPr>
          <p:cNvPr id="7" name="Slide Number Placeholder 6"/>
          <p:cNvSpPr>
            <a:spLocks noGrp="1"/>
          </p:cNvSpPr>
          <p:nvPr>
            <p:ph type="sldNum" sz="quarter" idx="17"/>
          </p:nvPr>
        </p:nvSpPr>
        <p:spPr/>
        <p:txBody>
          <a:bodyPr/>
          <a:lstStyle/>
          <a:p>
            <a:fld id="{345D60D9-5372-5F40-9443-0F9AE5BDC3C8}" type="slidenum">
              <a:rPr lang="en-US" smtClean="0"/>
              <a:pPr/>
              <a:t>28</a:t>
            </a:fld>
            <a:endParaRPr lang="en-US"/>
          </a:p>
        </p:txBody>
      </p:sp>
      <p:pic>
        <p:nvPicPr>
          <p:cNvPr id="8" name="Picture 7"/>
          <p:cNvPicPr>
            <a:picLocks noChangeAspect="1"/>
          </p:cNvPicPr>
          <p:nvPr/>
        </p:nvPicPr>
        <p:blipFill>
          <a:blip r:embed="rId2"/>
          <a:stretch>
            <a:fillRect/>
          </a:stretch>
        </p:blipFill>
        <p:spPr>
          <a:xfrm>
            <a:off x="758773" y="2315328"/>
            <a:ext cx="6483350" cy="3302000"/>
          </a:xfrm>
          <a:prstGeom prst="rect">
            <a:avLst/>
          </a:prstGeom>
        </p:spPr>
      </p:pic>
      <p:sp>
        <p:nvSpPr>
          <p:cNvPr id="5" name="Footer Placeholder 4">
            <a:extLst>
              <a:ext uri="{FF2B5EF4-FFF2-40B4-BE49-F238E27FC236}">
                <a16:creationId xmlns:a16="http://schemas.microsoft.com/office/drawing/2014/main" id="{3F715974-9BEA-F847-80A6-CC374E09FCA6}"/>
              </a:ext>
            </a:extLst>
          </p:cNvPr>
          <p:cNvSpPr>
            <a:spLocks noGrp="1"/>
          </p:cNvSpPr>
          <p:nvPr>
            <p:ph type="ftr" sz="quarter" idx="16"/>
          </p:nvPr>
        </p:nvSpPr>
        <p:spPr/>
        <p:txBody>
          <a:bodyPr/>
          <a:lstStyle/>
          <a:p>
            <a:r>
              <a:rPr lang="en-US"/>
              <a:t>Copyright © 2024, Oracle and/or its affiliates. All rights reserved.</a:t>
            </a:r>
          </a:p>
        </p:txBody>
      </p:sp>
      <p:sp>
        <p:nvSpPr>
          <p:cNvPr id="9" name="Espace réservé du contenu 8">
            <a:extLst>
              <a:ext uri="{FF2B5EF4-FFF2-40B4-BE49-F238E27FC236}">
                <a16:creationId xmlns:a16="http://schemas.microsoft.com/office/drawing/2014/main" id="{942ECEC4-C33E-42C6-12D9-A6B1CCC58598}"/>
              </a:ext>
            </a:extLst>
          </p:cNvPr>
          <p:cNvSpPr>
            <a:spLocks noGrp="1"/>
          </p:cNvSpPr>
          <p:nvPr>
            <p:ph sz="quarter" idx="14"/>
          </p:nvPr>
        </p:nvSpPr>
        <p:spPr/>
        <p:txBody>
          <a:bodyPr/>
          <a:lstStyle/>
          <a:p>
            <a:endParaRPr lang="fr-FR"/>
          </a:p>
        </p:txBody>
      </p:sp>
    </p:spTree>
    <p:extLst>
      <p:ext uri="{BB962C8B-B14F-4D97-AF65-F5344CB8AC3E}">
        <p14:creationId xmlns:p14="http://schemas.microsoft.com/office/powerpoint/2010/main" val="34148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err="1">
                <a:solidFill>
                  <a:schemeClr val="accent2"/>
                </a:solidFill>
              </a:rPr>
              <a:t>Topologie</a:t>
            </a:r>
            <a:r>
              <a:rPr lang="en-GB" b="1" dirty="0">
                <a:solidFill>
                  <a:schemeClr val="accent2"/>
                </a:solidFill>
              </a:rPr>
              <a:t> standard à un seul </a:t>
            </a:r>
            <a:r>
              <a:rPr lang="en-GB" b="1" dirty="0" err="1">
                <a:solidFill>
                  <a:schemeClr val="accent2"/>
                </a:solidFill>
              </a:rPr>
              <a:t>nœud</a:t>
            </a:r>
            <a:r>
              <a:rPr lang="en-GB" b="1" dirty="0">
                <a:solidFill>
                  <a:schemeClr val="accent2"/>
                </a:solidFill>
              </a:rPr>
              <a:t> principal</a:t>
            </a:r>
          </a:p>
        </p:txBody>
      </p:sp>
      <p:sp>
        <p:nvSpPr>
          <p:cNvPr id="3" name="Content Placeholder 2"/>
          <p:cNvSpPr>
            <a:spLocks noGrp="1"/>
          </p:cNvSpPr>
          <p:nvPr>
            <p:ph sz="quarter" idx="14"/>
          </p:nvPr>
        </p:nvSpPr>
        <p:spPr>
          <a:xfrm>
            <a:off x="7904480" y="1854201"/>
            <a:ext cx="3535680" cy="4506912"/>
          </a:xfrm>
        </p:spPr>
        <p:txBody>
          <a:bodyPr/>
          <a:lstStyle/>
          <a:p>
            <a:r>
              <a:rPr lang="en-GB" b="1"/>
              <a:t>Primary goes down</a:t>
            </a:r>
          </a:p>
          <a:p>
            <a:pPr marL="285750" indent="-285750">
              <a:buFont typeface="Arial" panose="020B0604020202020204" pitchFamily="34" charset="0"/>
              <a:buChar char="•"/>
            </a:pPr>
            <a:r>
              <a:rPr lang="en-GB"/>
              <a:t>The worst case!</a:t>
            </a:r>
          </a:p>
          <a:p>
            <a:pPr marL="285750" indent="-285750">
              <a:buFont typeface="Arial" panose="020B0604020202020204" pitchFamily="34" charset="0"/>
              <a:buChar char="•"/>
            </a:pPr>
            <a:r>
              <a:rPr lang="en-GB"/>
              <a:t>Remaining 2 nodes can form quorum</a:t>
            </a:r>
          </a:p>
          <a:p>
            <a:pPr marL="285750" indent="-285750">
              <a:buFont typeface="Arial" panose="020B0604020202020204" pitchFamily="34" charset="0"/>
              <a:buChar char="•"/>
            </a:pPr>
            <a:r>
              <a:rPr lang="en-GB"/>
              <a:t>Decision made to failover</a:t>
            </a:r>
          </a:p>
          <a:p>
            <a:pPr marL="285750" indent="-285750">
              <a:buFont typeface="Arial" panose="020B0604020202020204" pitchFamily="34" charset="0"/>
              <a:buChar char="•"/>
            </a:pPr>
            <a:r>
              <a:rPr lang="en-GB"/>
              <a:t>Nodes elect a new master</a:t>
            </a:r>
          </a:p>
          <a:p>
            <a:pPr marL="285750" indent="-285750">
              <a:buFont typeface="Arial" panose="020B0604020202020204" pitchFamily="34" charset="0"/>
              <a:buChar char="•"/>
            </a:pPr>
            <a:r>
              <a:rPr lang="en-GB"/>
              <a:t>Decision can be influenced with weighting</a:t>
            </a:r>
          </a:p>
        </p:txBody>
      </p:sp>
      <p:sp>
        <p:nvSpPr>
          <p:cNvPr id="4" name="Title 3"/>
          <p:cNvSpPr>
            <a:spLocks noGrp="1"/>
          </p:cNvSpPr>
          <p:nvPr>
            <p:ph type="title"/>
          </p:nvPr>
        </p:nvSpPr>
        <p:spPr/>
        <p:txBody>
          <a:bodyPr/>
          <a:lstStyle/>
          <a:p>
            <a:r>
              <a:rPr lang="en-GB" dirty="0"/>
              <a:t>Failover and Recovery</a:t>
            </a:r>
          </a:p>
        </p:txBody>
      </p:sp>
      <p:sp>
        <p:nvSpPr>
          <p:cNvPr id="7" name="Slide Number Placeholder 6"/>
          <p:cNvSpPr>
            <a:spLocks noGrp="1"/>
          </p:cNvSpPr>
          <p:nvPr>
            <p:ph type="sldNum" sz="quarter" idx="17"/>
          </p:nvPr>
        </p:nvSpPr>
        <p:spPr/>
        <p:txBody>
          <a:bodyPr/>
          <a:lstStyle/>
          <a:p>
            <a:fld id="{345D60D9-5372-5F40-9443-0F9AE5BDC3C8}" type="slidenum">
              <a:rPr lang="en-US" smtClean="0"/>
              <a:pPr/>
              <a:t>29</a:t>
            </a:fld>
            <a:endParaRPr lang="en-US"/>
          </a:p>
        </p:txBody>
      </p:sp>
      <p:pic>
        <p:nvPicPr>
          <p:cNvPr id="9" name="Picture 8"/>
          <p:cNvPicPr>
            <a:picLocks noChangeAspect="1"/>
          </p:cNvPicPr>
          <p:nvPr/>
        </p:nvPicPr>
        <p:blipFill>
          <a:blip r:embed="rId2"/>
          <a:stretch>
            <a:fillRect/>
          </a:stretch>
        </p:blipFill>
        <p:spPr>
          <a:xfrm>
            <a:off x="768200" y="2315328"/>
            <a:ext cx="6483350" cy="3302000"/>
          </a:xfrm>
          <a:prstGeom prst="rect">
            <a:avLst/>
          </a:prstGeom>
        </p:spPr>
      </p:pic>
      <p:sp>
        <p:nvSpPr>
          <p:cNvPr id="8" name="Footer Placeholder 7">
            <a:extLst>
              <a:ext uri="{FF2B5EF4-FFF2-40B4-BE49-F238E27FC236}">
                <a16:creationId xmlns:a16="http://schemas.microsoft.com/office/drawing/2014/main" id="{5DD7E9A0-4F10-17FD-D538-5922A33E0B8C}"/>
              </a:ext>
            </a:extLst>
          </p:cNvPr>
          <p:cNvSpPr>
            <a:spLocks noGrp="1"/>
          </p:cNvSpPr>
          <p:nvPr>
            <p:ph type="ftr" sz="quarter" idx="16"/>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19920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757237" y="1610833"/>
            <a:ext cx="10677525" cy="3123213"/>
          </a:xfrm>
          <a:solidFill>
            <a:schemeClr val="accent3">
              <a:lumMod val="20000"/>
              <a:lumOff val="80000"/>
            </a:schemeClr>
          </a:solidFill>
        </p:spPr>
        <p:txBody>
          <a:bodyPr/>
          <a:lstStyle/>
          <a:p>
            <a:endParaRPr lang="en-GB" dirty="0"/>
          </a:p>
          <a:p>
            <a:pPr lvl="1">
              <a:lnSpc>
                <a:spcPct val="150000"/>
              </a:lnSpc>
            </a:pPr>
            <a:r>
              <a:rPr lang="en-GB" sz="2400" dirty="0"/>
              <a:t>Presentation MySQL Enterprise Edition </a:t>
            </a:r>
          </a:p>
          <a:p>
            <a:pPr lvl="1">
              <a:lnSpc>
                <a:spcPct val="150000"/>
              </a:lnSpc>
            </a:pPr>
            <a:r>
              <a:rPr lang="en-GB" sz="2400" dirty="0" err="1"/>
              <a:t>Qu'est-ce</a:t>
            </a:r>
            <a:r>
              <a:rPr lang="en-GB" sz="2400" dirty="0"/>
              <a:t> que la Haute </a:t>
            </a:r>
            <a:r>
              <a:rPr lang="en-GB" sz="2400" dirty="0" err="1"/>
              <a:t>Disponibilité</a:t>
            </a:r>
            <a:r>
              <a:rPr lang="en-GB" sz="2400" dirty="0"/>
              <a:t> ? </a:t>
            </a:r>
          </a:p>
          <a:p>
            <a:pPr lvl="1">
              <a:lnSpc>
                <a:spcPct val="150000"/>
              </a:lnSpc>
            </a:pPr>
            <a:r>
              <a:rPr lang="en-GB" sz="2400" dirty="0" err="1"/>
              <a:t>Composants</a:t>
            </a:r>
            <a:r>
              <a:rPr lang="en-GB" sz="2400" dirty="0"/>
              <a:t> </a:t>
            </a:r>
            <a:r>
              <a:rPr lang="en-GB" sz="2400" dirty="0" err="1"/>
              <a:t>Clés</a:t>
            </a:r>
            <a:r>
              <a:rPr lang="en-GB" sz="2400" dirty="0"/>
              <a:t> pour </a:t>
            </a:r>
            <a:r>
              <a:rPr lang="en-GB" sz="2400" dirty="0" err="1"/>
              <a:t>une</a:t>
            </a:r>
            <a:r>
              <a:rPr lang="en-GB" sz="2400" dirty="0"/>
              <a:t> Architecture HA avec MySQL</a:t>
            </a:r>
          </a:p>
          <a:p>
            <a:pPr lvl="1">
              <a:lnSpc>
                <a:spcPct val="150000"/>
              </a:lnSpc>
            </a:pPr>
            <a:r>
              <a:rPr lang="en-GB" sz="2400" dirty="0" err="1"/>
              <a:t>Démonstration</a:t>
            </a:r>
            <a:r>
              <a:rPr lang="en-GB" sz="2400" dirty="0"/>
              <a:t>  </a:t>
            </a:r>
          </a:p>
          <a:p>
            <a:pPr marL="182880" lvl="1" indent="0">
              <a:lnSpc>
                <a:spcPct val="150000"/>
              </a:lnSpc>
              <a:buNone/>
            </a:pPr>
            <a:r>
              <a:rPr lang="en-GB" sz="2400" dirty="0"/>
              <a:t> </a:t>
            </a:r>
          </a:p>
        </p:txBody>
      </p:sp>
      <p:sp>
        <p:nvSpPr>
          <p:cNvPr id="3" name="Title 2"/>
          <p:cNvSpPr>
            <a:spLocks noGrp="1"/>
          </p:cNvSpPr>
          <p:nvPr>
            <p:ph type="title"/>
          </p:nvPr>
        </p:nvSpPr>
        <p:spPr/>
        <p:txBody>
          <a:bodyPr/>
          <a:lstStyle/>
          <a:p>
            <a:r>
              <a:rPr lang="en-GB"/>
              <a:t>Agenda</a:t>
            </a:r>
          </a:p>
        </p:txBody>
      </p:sp>
      <p:sp>
        <p:nvSpPr>
          <p:cNvPr id="6" name="Slide Number Placeholder 5"/>
          <p:cNvSpPr>
            <a:spLocks noGrp="1"/>
          </p:cNvSpPr>
          <p:nvPr>
            <p:ph type="sldNum" sz="quarter" idx="16"/>
          </p:nvPr>
        </p:nvSpPr>
        <p:spPr/>
        <p:txBody>
          <a:bodyPr/>
          <a:lstStyle/>
          <a:p>
            <a:fld id="{345D60D9-5372-5F40-9443-0F9AE5BDC3C8}" type="slidenum">
              <a:rPr lang="en-US" smtClean="0"/>
              <a:pPr/>
              <a:t>3</a:t>
            </a:fld>
            <a:endParaRPr lang="en-US"/>
          </a:p>
        </p:txBody>
      </p:sp>
      <p:sp>
        <p:nvSpPr>
          <p:cNvPr id="4" name="Footer Placeholder 3">
            <a:extLst>
              <a:ext uri="{FF2B5EF4-FFF2-40B4-BE49-F238E27FC236}">
                <a16:creationId xmlns:a16="http://schemas.microsoft.com/office/drawing/2014/main" id="{4335251C-F156-4AC7-EBCE-2F1DA7CB7159}"/>
              </a:ext>
            </a:extLst>
          </p:cNvPr>
          <p:cNvSpPr>
            <a:spLocks noGrp="1"/>
          </p:cNvSpPr>
          <p:nvPr>
            <p:ph type="ftr" sz="quarter" idx="15"/>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20738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err="1">
                <a:solidFill>
                  <a:schemeClr val="accent2"/>
                </a:solidFill>
              </a:rPr>
              <a:t>Topologie</a:t>
            </a:r>
            <a:r>
              <a:rPr lang="en-GB" b="1" dirty="0">
                <a:solidFill>
                  <a:schemeClr val="accent2"/>
                </a:solidFill>
              </a:rPr>
              <a:t> standard à un seul </a:t>
            </a:r>
            <a:r>
              <a:rPr lang="en-GB" b="1" dirty="0" err="1">
                <a:solidFill>
                  <a:schemeClr val="accent2"/>
                </a:solidFill>
              </a:rPr>
              <a:t>nœud</a:t>
            </a:r>
            <a:r>
              <a:rPr lang="en-GB" b="1" dirty="0">
                <a:solidFill>
                  <a:schemeClr val="accent2"/>
                </a:solidFill>
              </a:rPr>
              <a:t> principal</a:t>
            </a:r>
          </a:p>
        </p:txBody>
      </p:sp>
      <p:sp>
        <p:nvSpPr>
          <p:cNvPr id="3" name="Content Placeholder 2"/>
          <p:cNvSpPr>
            <a:spLocks noGrp="1"/>
          </p:cNvSpPr>
          <p:nvPr>
            <p:ph sz="quarter" idx="14"/>
          </p:nvPr>
        </p:nvSpPr>
        <p:spPr>
          <a:xfrm>
            <a:off x="7813040" y="2315327"/>
            <a:ext cx="3624898" cy="3791785"/>
          </a:xfrm>
        </p:spPr>
        <p:txBody>
          <a:bodyPr/>
          <a:lstStyle/>
          <a:p>
            <a:r>
              <a:rPr lang="fr-CH" b="1" dirty="0">
                <a:solidFill>
                  <a:srgbClr val="0E0E0E"/>
                </a:solidFill>
                <a:effectLst/>
                <a:latin typeface="Oracle Sans" panose="020B0503020204020204" pitchFamily="34" charset="0"/>
              </a:rPr>
              <a:t>Le basculement se produit</a:t>
            </a:r>
          </a:p>
          <a:p>
            <a:endParaRPr lang="fr-CH" dirty="0">
              <a:solidFill>
                <a:srgbClr val="0E0E0E"/>
              </a:solidFill>
              <a:effectLst/>
              <a:latin typeface=".SF NS"/>
            </a:endParaRPr>
          </a:p>
          <a:p>
            <a:pPr marL="285750" indent="-285750">
              <a:buFont typeface="Arial" panose="020B0604020202020204" pitchFamily="34" charset="0"/>
              <a:buChar char="•"/>
            </a:pPr>
            <a:r>
              <a:rPr lang="en-GB" sz="1600" dirty="0"/>
              <a:t>Les </a:t>
            </a:r>
            <a:r>
              <a:rPr lang="en-GB" sz="1600" dirty="0" err="1"/>
              <a:t>routeurs</a:t>
            </a:r>
            <a:r>
              <a:rPr lang="en-GB" sz="1600" dirty="0"/>
              <a:t> </a:t>
            </a:r>
            <a:r>
              <a:rPr lang="en-GB" sz="1600" dirty="0" err="1"/>
              <a:t>basculent</a:t>
            </a:r>
            <a:r>
              <a:rPr lang="en-GB" sz="1600" dirty="0"/>
              <a:t> </a:t>
            </a:r>
            <a:r>
              <a:rPr lang="en-GB" sz="1600" dirty="0" err="1"/>
              <a:t>automatiquement</a:t>
            </a:r>
            <a:r>
              <a:rPr lang="en-GB" sz="1600" dirty="0"/>
              <a:t> </a:t>
            </a:r>
            <a:r>
              <a:rPr lang="en-GB" sz="1600" dirty="0" err="1"/>
              <a:t>vers</a:t>
            </a:r>
            <a:r>
              <a:rPr lang="en-GB" sz="1600" dirty="0"/>
              <a:t> le nouveau </a:t>
            </a:r>
            <a:r>
              <a:rPr lang="en-GB" sz="1600" dirty="0" err="1"/>
              <a:t>primaire</a:t>
            </a:r>
            <a:endParaRPr lang="en-GB" sz="1600" dirty="0"/>
          </a:p>
          <a:p>
            <a:pPr marL="285750" indent="-285750">
              <a:buFont typeface="Arial" panose="020B0604020202020204" pitchFamily="34" charset="0"/>
              <a:buChar char="•"/>
            </a:pPr>
            <a:r>
              <a:rPr lang="en-GB" sz="1600" dirty="0" err="1"/>
              <a:t>Aucun</a:t>
            </a:r>
            <a:r>
              <a:rPr lang="en-GB" sz="1600" dirty="0"/>
              <a:t> script </a:t>
            </a:r>
            <a:r>
              <a:rPr lang="en-GB" sz="1600" dirty="0" err="1"/>
              <a:t>n’est</a:t>
            </a:r>
            <a:r>
              <a:rPr lang="en-GB" sz="1600" dirty="0"/>
              <a:t> </a:t>
            </a:r>
            <a:r>
              <a:rPr lang="en-GB" sz="1600" dirty="0" err="1"/>
              <a:t>nécessaire</a:t>
            </a:r>
            <a:r>
              <a:rPr lang="en-GB" sz="1600" dirty="0"/>
              <a:t>.</a:t>
            </a:r>
          </a:p>
        </p:txBody>
      </p:sp>
      <p:sp>
        <p:nvSpPr>
          <p:cNvPr id="4" name="Title 3"/>
          <p:cNvSpPr>
            <a:spLocks noGrp="1"/>
          </p:cNvSpPr>
          <p:nvPr>
            <p:ph type="title"/>
          </p:nvPr>
        </p:nvSpPr>
        <p:spPr/>
        <p:txBody>
          <a:bodyPr/>
          <a:lstStyle/>
          <a:p>
            <a:r>
              <a:rPr lang="en-GB" dirty="0"/>
              <a:t>Failover and Recovery</a:t>
            </a:r>
          </a:p>
        </p:txBody>
      </p:sp>
      <p:sp>
        <p:nvSpPr>
          <p:cNvPr id="7" name="Slide Number Placeholder 6"/>
          <p:cNvSpPr>
            <a:spLocks noGrp="1"/>
          </p:cNvSpPr>
          <p:nvPr>
            <p:ph type="sldNum" sz="quarter" idx="17"/>
          </p:nvPr>
        </p:nvSpPr>
        <p:spPr/>
        <p:txBody>
          <a:bodyPr/>
          <a:lstStyle/>
          <a:p>
            <a:fld id="{345D60D9-5372-5F40-9443-0F9AE5BDC3C8}" type="slidenum">
              <a:rPr lang="en-US" smtClean="0"/>
              <a:pPr/>
              <a:t>30</a:t>
            </a:fld>
            <a:endParaRPr lang="en-US"/>
          </a:p>
        </p:txBody>
      </p:sp>
      <p:pic>
        <p:nvPicPr>
          <p:cNvPr id="9" name="Picture 8"/>
          <p:cNvPicPr>
            <a:picLocks noChangeAspect="1"/>
          </p:cNvPicPr>
          <p:nvPr/>
        </p:nvPicPr>
        <p:blipFill>
          <a:blip r:embed="rId2"/>
          <a:stretch>
            <a:fillRect/>
          </a:stretch>
        </p:blipFill>
        <p:spPr>
          <a:xfrm>
            <a:off x="766763" y="2315328"/>
            <a:ext cx="6483350" cy="3302000"/>
          </a:xfrm>
          <a:prstGeom prst="rect">
            <a:avLst/>
          </a:prstGeom>
        </p:spPr>
      </p:pic>
      <p:sp>
        <p:nvSpPr>
          <p:cNvPr id="5" name="Footer Placeholder 4">
            <a:extLst>
              <a:ext uri="{FF2B5EF4-FFF2-40B4-BE49-F238E27FC236}">
                <a16:creationId xmlns:a16="http://schemas.microsoft.com/office/drawing/2014/main" id="{B527FB53-8632-6979-1702-768C75AB2BC2}"/>
              </a:ext>
            </a:extLst>
          </p:cNvPr>
          <p:cNvSpPr>
            <a:spLocks noGrp="1"/>
          </p:cNvSpPr>
          <p:nvPr>
            <p:ph type="ftr" sz="quarter" idx="16"/>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393079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err="1">
                <a:solidFill>
                  <a:schemeClr val="accent2"/>
                </a:solidFill>
              </a:rPr>
              <a:t>Topologie</a:t>
            </a:r>
            <a:r>
              <a:rPr lang="en-GB" b="1" dirty="0">
                <a:solidFill>
                  <a:schemeClr val="accent2"/>
                </a:solidFill>
              </a:rPr>
              <a:t> standard à un seul </a:t>
            </a:r>
            <a:r>
              <a:rPr lang="en-GB" b="1" dirty="0" err="1">
                <a:solidFill>
                  <a:schemeClr val="accent2"/>
                </a:solidFill>
              </a:rPr>
              <a:t>nœud</a:t>
            </a:r>
            <a:r>
              <a:rPr lang="en-GB" b="1" dirty="0">
                <a:solidFill>
                  <a:schemeClr val="accent2"/>
                </a:solidFill>
              </a:rPr>
              <a:t> principal</a:t>
            </a:r>
          </a:p>
        </p:txBody>
      </p:sp>
      <p:sp>
        <p:nvSpPr>
          <p:cNvPr id="4" name="Title 3"/>
          <p:cNvSpPr>
            <a:spLocks noGrp="1"/>
          </p:cNvSpPr>
          <p:nvPr>
            <p:ph type="title"/>
          </p:nvPr>
        </p:nvSpPr>
        <p:spPr/>
        <p:txBody>
          <a:bodyPr/>
          <a:lstStyle/>
          <a:p>
            <a:r>
              <a:rPr lang="en-GB" dirty="0"/>
              <a:t>Failover and Recovery</a:t>
            </a:r>
          </a:p>
        </p:txBody>
      </p:sp>
      <p:sp>
        <p:nvSpPr>
          <p:cNvPr id="7" name="Slide Number Placeholder 6"/>
          <p:cNvSpPr>
            <a:spLocks noGrp="1"/>
          </p:cNvSpPr>
          <p:nvPr>
            <p:ph type="sldNum" sz="quarter" idx="17"/>
          </p:nvPr>
        </p:nvSpPr>
        <p:spPr/>
        <p:txBody>
          <a:bodyPr/>
          <a:lstStyle/>
          <a:p>
            <a:fld id="{345D60D9-5372-5F40-9443-0F9AE5BDC3C8}" type="slidenum">
              <a:rPr lang="en-US" smtClean="0"/>
              <a:pPr/>
              <a:t>31</a:t>
            </a:fld>
            <a:endParaRPr lang="en-US"/>
          </a:p>
        </p:txBody>
      </p:sp>
      <p:pic>
        <p:nvPicPr>
          <p:cNvPr id="9" name="Picture 8"/>
          <p:cNvPicPr>
            <a:picLocks noChangeAspect="1"/>
          </p:cNvPicPr>
          <p:nvPr/>
        </p:nvPicPr>
        <p:blipFill>
          <a:blip r:embed="rId2"/>
          <a:stretch>
            <a:fillRect/>
          </a:stretch>
        </p:blipFill>
        <p:spPr>
          <a:xfrm>
            <a:off x="758773" y="2315328"/>
            <a:ext cx="6483350" cy="3302000"/>
          </a:xfrm>
          <a:prstGeom prst="rect">
            <a:avLst/>
          </a:prstGeom>
        </p:spPr>
      </p:pic>
      <p:sp>
        <p:nvSpPr>
          <p:cNvPr id="5" name="Footer Placeholder 4">
            <a:extLst>
              <a:ext uri="{FF2B5EF4-FFF2-40B4-BE49-F238E27FC236}">
                <a16:creationId xmlns:a16="http://schemas.microsoft.com/office/drawing/2014/main" id="{11E0CD8A-35AF-3205-693C-E7037E908E79}"/>
              </a:ext>
            </a:extLst>
          </p:cNvPr>
          <p:cNvSpPr>
            <a:spLocks noGrp="1"/>
          </p:cNvSpPr>
          <p:nvPr>
            <p:ph type="ftr" sz="quarter" idx="16"/>
          </p:nvPr>
        </p:nvSpPr>
        <p:spPr/>
        <p:txBody>
          <a:bodyPr/>
          <a:lstStyle/>
          <a:p>
            <a:r>
              <a:rPr lang="en-US"/>
              <a:t>Copyright © 2024, Oracle and/or its affiliates. All rights reserved.</a:t>
            </a:r>
          </a:p>
        </p:txBody>
      </p:sp>
      <p:pic>
        <p:nvPicPr>
          <p:cNvPr id="15" name="Espace réservé du contenu 14">
            <a:extLst>
              <a:ext uri="{FF2B5EF4-FFF2-40B4-BE49-F238E27FC236}">
                <a16:creationId xmlns:a16="http://schemas.microsoft.com/office/drawing/2014/main" id="{51630B95-D5C2-3666-9F2C-564751F9BAE5}"/>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7421526" y="5284151"/>
            <a:ext cx="551699" cy="551699"/>
          </a:xfrm>
        </p:spPr>
      </p:pic>
      <p:sp>
        <p:nvSpPr>
          <p:cNvPr id="10" name="ZoneTexte 9">
            <a:extLst>
              <a:ext uri="{FF2B5EF4-FFF2-40B4-BE49-F238E27FC236}">
                <a16:creationId xmlns:a16="http://schemas.microsoft.com/office/drawing/2014/main" id="{124C90CA-3DDC-1104-4EF3-4564FC8298CF}"/>
              </a:ext>
            </a:extLst>
          </p:cNvPr>
          <p:cNvSpPr txBox="1"/>
          <p:nvPr/>
        </p:nvSpPr>
        <p:spPr>
          <a:xfrm>
            <a:off x="7421526" y="2855222"/>
            <a:ext cx="3115084" cy="523220"/>
          </a:xfrm>
          <a:prstGeom prst="rect">
            <a:avLst/>
          </a:prstGeom>
          <a:noFill/>
        </p:spPr>
        <p:txBody>
          <a:bodyPr wrap="none" rtlCol="0">
            <a:spAutoFit/>
          </a:bodyPr>
          <a:lstStyle/>
          <a:p>
            <a:r>
              <a:rPr lang="en-US" sz="1400" dirty="0">
                <a:latin typeface="Oracle Sans Light" panose="020B0403020204020204" pitchFamily="34" charset="0"/>
                <a:cs typeface="Oracle Sans Light" panose="020B0403020204020204" pitchFamily="34" charset="0"/>
              </a:rPr>
              <a:t> ✅ </a:t>
            </a:r>
            <a:r>
              <a:rPr lang="fr-CH" sz="1400" dirty="0">
                <a:solidFill>
                  <a:srgbClr val="0E0E0E"/>
                </a:solidFill>
                <a:effectLst/>
                <a:latin typeface="Oracle Sans Light" panose="020B0403020204020204" pitchFamily="34" charset="0"/>
                <a:cs typeface="Oracle Sans Light" panose="020B0403020204020204" pitchFamily="34" charset="0"/>
              </a:rPr>
              <a:t>Réintègre le nœud dans le cluster </a:t>
            </a:r>
          </a:p>
          <a:p>
            <a:r>
              <a:rPr lang="fr-CH" sz="1400" dirty="0">
                <a:solidFill>
                  <a:srgbClr val="0E0E0E"/>
                </a:solidFill>
                <a:effectLst/>
                <a:latin typeface="Oracle Sans Light" panose="020B0403020204020204" pitchFamily="34" charset="0"/>
                <a:cs typeface="Oracle Sans Light" panose="020B0403020204020204" pitchFamily="34" charset="0"/>
              </a:rPr>
              <a:t>en tant que secondaire</a:t>
            </a:r>
          </a:p>
        </p:txBody>
      </p:sp>
      <p:sp>
        <p:nvSpPr>
          <p:cNvPr id="11" name="ZoneTexte 10">
            <a:extLst>
              <a:ext uri="{FF2B5EF4-FFF2-40B4-BE49-F238E27FC236}">
                <a16:creationId xmlns:a16="http://schemas.microsoft.com/office/drawing/2014/main" id="{24689F09-D1E4-B8DE-0028-4CF491BC4CF6}"/>
              </a:ext>
            </a:extLst>
          </p:cNvPr>
          <p:cNvSpPr txBox="1"/>
          <p:nvPr/>
        </p:nvSpPr>
        <p:spPr>
          <a:xfrm>
            <a:off x="7421526" y="3495321"/>
            <a:ext cx="2969083" cy="307777"/>
          </a:xfrm>
          <a:prstGeom prst="rect">
            <a:avLst/>
          </a:prstGeom>
          <a:noFill/>
        </p:spPr>
        <p:txBody>
          <a:bodyPr wrap="none" rtlCol="0">
            <a:spAutoFit/>
          </a:bodyPr>
          <a:lstStyle/>
          <a:p>
            <a:r>
              <a:rPr lang="en-US" sz="1400" dirty="0">
                <a:latin typeface="Oracle Sans Light" panose="020B0403020204020204" pitchFamily="34" charset="0"/>
                <a:cs typeface="Oracle Sans Light" panose="020B0403020204020204" pitchFamily="34" charset="0"/>
              </a:rPr>
              <a:t> ✅ </a:t>
            </a:r>
            <a:r>
              <a:rPr lang="fr-FR" sz="1400" dirty="0">
                <a:latin typeface="Oracle Sans Light" panose="020B0403020204020204" pitchFamily="34" charset="0"/>
                <a:cs typeface="Oracle Sans Light" panose="020B0403020204020204" pitchFamily="34" charset="0"/>
              </a:rPr>
              <a:t>Applique les données en retard</a:t>
            </a:r>
          </a:p>
        </p:txBody>
      </p:sp>
      <p:sp>
        <p:nvSpPr>
          <p:cNvPr id="12" name="ZoneTexte 11">
            <a:extLst>
              <a:ext uri="{FF2B5EF4-FFF2-40B4-BE49-F238E27FC236}">
                <a16:creationId xmlns:a16="http://schemas.microsoft.com/office/drawing/2014/main" id="{7BA9C252-97C4-8058-8CC2-334D88D01A14}"/>
              </a:ext>
            </a:extLst>
          </p:cNvPr>
          <p:cNvSpPr txBox="1"/>
          <p:nvPr/>
        </p:nvSpPr>
        <p:spPr>
          <a:xfrm>
            <a:off x="7421526" y="3904161"/>
            <a:ext cx="1842171" cy="307777"/>
          </a:xfrm>
          <a:prstGeom prst="rect">
            <a:avLst/>
          </a:prstGeom>
          <a:noFill/>
        </p:spPr>
        <p:txBody>
          <a:bodyPr wrap="none" rtlCol="0">
            <a:spAutoFit/>
          </a:bodyPr>
          <a:lstStyle/>
          <a:p>
            <a:r>
              <a:rPr lang="en-US" sz="1400" dirty="0">
                <a:latin typeface="Oracle Sans Light" panose="020B0403020204020204" pitchFamily="34" charset="0"/>
                <a:cs typeface="Oracle Sans Light" panose="020B0403020204020204" pitchFamily="34" charset="0"/>
              </a:rPr>
              <a:t> ✅ </a:t>
            </a:r>
            <a:r>
              <a:rPr lang="fr-FR" sz="1400" dirty="0">
                <a:latin typeface="Oracle Sans Light" panose="020B0403020204020204" pitchFamily="34" charset="0"/>
                <a:cs typeface="Oracle Sans Light" panose="020B0403020204020204" pitchFamily="34" charset="0"/>
              </a:rPr>
              <a:t>Devient cohérent</a:t>
            </a:r>
          </a:p>
        </p:txBody>
      </p:sp>
      <p:sp>
        <p:nvSpPr>
          <p:cNvPr id="13" name="ZoneTexte 12">
            <a:extLst>
              <a:ext uri="{FF2B5EF4-FFF2-40B4-BE49-F238E27FC236}">
                <a16:creationId xmlns:a16="http://schemas.microsoft.com/office/drawing/2014/main" id="{08D3CF07-C8D9-6BE7-4C6C-537D8728778D}"/>
              </a:ext>
            </a:extLst>
          </p:cNvPr>
          <p:cNvSpPr txBox="1"/>
          <p:nvPr/>
        </p:nvSpPr>
        <p:spPr>
          <a:xfrm>
            <a:off x="7937311" y="5375334"/>
            <a:ext cx="3150927" cy="369332"/>
          </a:xfrm>
          <a:prstGeom prst="rect">
            <a:avLst/>
          </a:prstGeom>
          <a:noFill/>
        </p:spPr>
        <p:txBody>
          <a:bodyPr wrap="none" rtlCol="0">
            <a:spAutoFit/>
          </a:bodyPr>
          <a:lstStyle/>
          <a:p>
            <a:r>
              <a:rPr lang="fr-FR" dirty="0" err="1"/>
              <a:t>cluster.setPrimaryInstance</a:t>
            </a:r>
            <a:r>
              <a:rPr lang="fr-FR" dirty="0"/>
              <a:t>() </a:t>
            </a:r>
          </a:p>
        </p:txBody>
      </p:sp>
    </p:spTree>
    <p:extLst>
      <p:ext uri="{BB962C8B-B14F-4D97-AF65-F5344CB8AC3E}">
        <p14:creationId xmlns:p14="http://schemas.microsoft.com/office/powerpoint/2010/main" val="256654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3BF2BC2-3B7C-5A34-D169-229CC5775011}"/>
              </a:ext>
            </a:extLst>
          </p:cNvPr>
          <p:cNvSpPr>
            <a:spLocks noGrp="1"/>
          </p:cNvSpPr>
          <p:nvPr>
            <p:ph type="ftr" sz="quarter" idx="11"/>
          </p:nvPr>
        </p:nvSpPr>
        <p:spPr/>
        <p:txBody>
          <a:bodyPr/>
          <a:lstStyle/>
          <a:p>
            <a:r>
              <a:rPr lang="en-US"/>
              <a:t>Copyright © 2024, Oracle and/or its affiliates</a:t>
            </a:r>
            <a:endParaRPr lang="en-US" dirty="0"/>
          </a:p>
        </p:txBody>
      </p:sp>
      <p:sp>
        <p:nvSpPr>
          <p:cNvPr id="3" name="Espace réservé du numéro de diapositive 2">
            <a:extLst>
              <a:ext uri="{FF2B5EF4-FFF2-40B4-BE49-F238E27FC236}">
                <a16:creationId xmlns:a16="http://schemas.microsoft.com/office/drawing/2014/main" id="{0C36A7B7-EB30-13B5-DAFF-9DEBDA204884}"/>
              </a:ext>
            </a:extLst>
          </p:cNvPr>
          <p:cNvSpPr>
            <a:spLocks noGrp="1"/>
          </p:cNvSpPr>
          <p:nvPr>
            <p:ph type="sldNum" sz="quarter" idx="12"/>
          </p:nvPr>
        </p:nvSpPr>
        <p:spPr/>
        <p:txBody>
          <a:bodyPr/>
          <a:lstStyle/>
          <a:p>
            <a:fld id="{345D60D9-5372-5F40-9443-0F9AE5BDC3C8}" type="slidenum">
              <a:rPr lang="en-US" smtClean="0"/>
              <a:pPr/>
              <a:t>32</a:t>
            </a:fld>
            <a:endParaRPr lang="en-US" dirty="0"/>
          </a:p>
        </p:txBody>
      </p:sp>
      <p:sp>
        <p:nvSpPr>
          <p:cNvPr id="4" name="Titre 3">
            <a:extLst>
              <a:ext uri="{FF2B5EF4-FFF2-40B4-BE49-F238E27FC236}">
                <a16:creationId xmlns:a16="http://schemas.microsoft.com/office/drawing/2014/main" id="{0122E278-FAA7-10A7-040E-470363011CDA}"/>
              </a:ext>
            </a:extLst>
          </p:cNvPr>
          <p:cNvSpPr>
            <a:spLocks noGrp="1"/>
          </p:cNvSpPr>
          <p:nvPr>
            <p:ph type="title"/>
          </p:nvPr>
        </p:nvSpPr>
        <p:spPr/>
        <p:txBody>
          <a:bodyPr/>
          <a:lstStyle/>
          <a:p>
            <a:r>
              <a:rPr lang="fr-FR" dirty="0"/>
              <a:t>Installation</a:t>
            </a:r>
          </a:p>
        </p:txBody>
      </p:sp>
      <p:sp>
        <p:nvSpPr>
          <p:cNvPr id="5" name="Espace réservé du texte 4">
            <a:extLst>
              <a:ext uri="{FF2B5EF4-FFF2-40B4-BE49-F238E27FC236}">
                <a16:creationId xmlns:a16="http://schemas.microsoft.com/office/drawing/2014/main" id="{D2BC8CED-B561-73E9-DF13-639749F99F61}"/>
              </a:ext>
            </a:extLst>
          </p:cNvPr>
          <p:cNvSpPr>
            <a:spLocks noGrp="1"/>
          </p:cNvSpPr>
          <p:nvPr>
            <p:ph type="body" sz="quarter" idx="33"/>
          </p:nvPr>
        </p:nvSpPr>
        <p:spPr/>
        <p:txBody>
          <a:bodyPr/>
          <a:lstStyle/>
          <a:p>
            <a:endParaRPr lang="fr-FR"/>
          </a:p>
        </p:txBody>
      </p:sp>
    </p:spTree>
    <p:extLst>
      <p:ext uri="{BB962C8B-B14F-4D97-AF65-F5344CB8AC3E}">
        <p14:creationId xmlns:p14="http://schemas.microsoft.com/office/powerpoint/2010/main" val="126033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a:xfrm>
            <a:off x="771525" y="1600200"/>
            <a:ext cx="10677525" cy="1401829"/>
          </a:xfrm>
        </p:spPr>
        <p:txBody>
          <a:bodyPr/>
          <a:lstStyle/>
          <a:p>
            <a:pPr marL="457200" lvl="1" indent="-457200">
              <a:buSzTx/>
              <a:defRPr sz="2800">
                <a:solidFill>
                  <a:srgbClr val="58595B"/>
                </a:solidFill>
              </a:defRPr>
            </a:pPr>
            <a:r>
              <a:rPr lang="en-US" sz="2000" dirty="0" err="1">
                <a:latin typeface="Oracle Sans" panose="020B0503020204020204" pitchFamily="34" charset="0"/>
              </a:rPr>
              <a:t>Configurer</a:t>
            </a:r>
            <a:r>
              <a:rPr lang="en-US" sz="2000" dirty="0">
                <a:latin typeface="Oracle Sans" panose="020B0503020204020204" pitchFamily="34" charset="0"/>
              </a:rPr>
              <a:t> et </a:t>
            </a:r>
            <a:r>
              <a:rPr lang="en-US" sz="2000" dirty="0" err="1">
                <a:latin typeface="Oracle Sans" panose="020B0503020204020204" pitchFamily="34" charset="0"/>
              </a:rPr>
              <a:t>créer</a:t>
            </a:r>
            <a:r>
              <a:rPr lang="en-US" sz="2000" dirty="0">
                <a:latin typeface="Oracle Sans" panose="020B0503020204020204" pitchFamily="34" charset="0"/>
              </a:rPr>
              <a:t> un cluster </a:t>
            </a:r>
            <a:r>
              <a:rPr lang="en-US" sz="2000" dirty="0" err="1">
                <a:latin typeface="Oracle Sans" panose="020B0503020204020204" pitchFamily="34" charset="0"/>
              </a:rPr>
              <a:t>en</a:t>
            </a:r>
            <a:r>
              <a:rPr lang="en-US" sz="2000" dirty="0">
                <a:latin typeface="Oracle Sans" panose="020B0503020204020204" pitchFamily="34" charset="0"/>
              </a:rPr>
              <a:t> </a:t>
            </a:r>
            <a:r>
              <a:rPr lang="en-US" sz="2000" dirty="0" err="1">
                <a:latin typeface="Oracle Sans" panose="020B0503020204020204" pitchFamily="34" charset="0"/>
              </a:rPr>
              <a:t>utilisant</a:t>
            </a:r>
            <a:r>
              <a:rPr lang="en-US" sz="2000" dirty="0">
                <a:latin typeface="Oracle Sans" panose="020B0503020204020204" pitchFamily="34" charset="0"/>
              </a:rPr>
              <a:t> MySQL Shell et 3 instances MySQL</a:t>
            </a:r>
          </a:p>
          <a:p>
            <a:pPr marL="708660" lvl="1" indent="-342900">
              <a:lnSpc>
                <a:spcPct val="100000"/>
              </a:lnSpc>
              <a:buFont typeface="Courier New" panose="02070309020205020404" pitchFamily="49" charset="0"/>
              <a:buChar char="o"/>
              <a:defRPr sz="2800">
                <a:solidFill>
                  <a:srgbClr val="58595B"/>
                </a:solidFill>
              </a:defRPr>
            </a:pPr>
            <a:r>
              <a:rPr lang="en-US" sz="1600" dirty="0">
                <a:latin typeface="Oracle Sans Light" panose="020B0403020204020204" pitchFamily="34" charset="0"/>
                <a:cs typeface="Oracle Sans Light" panose="020B0403020204020204" pitchFamily="34" charset="0"/>
              </a:rPr>
              <a:t>Pas de stockage </a:t>
            </a:r>
            <a:r>
              <a:rPr lang="en-US" sz="1600" dirty="0" err="1">
                <a:latin typeface="Oracle Sans Light" panose="020B0403020204020204" pitchFamily="34" charset="0"/>
                <a:cs typeface="Oracle Sans Light" panose="020B0403020204020204" pitchFamily="34" charset="0"/>
              </a:rPr>
              <a:t>partagé</a:t>
            </a:r>
            <a:endParaRPr lang="en-US" sz="1600" dirty="0">
              <a:latin typeface="Oracle Sans Light" panose="020B0403020204020204" pitchFamily="34" charset="0"/>
              <a:cs typeface="Oracle Sans Light" panose="020B0403020204020204" pitchFamily="34" charset="0"/>
            </a:endParaRPr>
          </a:p>
          <a:p>
            <a:endParaRPr lang="en-US" noProof="0" dirty="0"/>
          </a:p>
        </p:txBody>
      </p:sp>
      <p:sp>
        <p:nvSpPr>
          <p:cNvPr id="2" name="Title 1"/>
          <p:cNvSpPr>
            <a:spLocks noGrp="1"/>
          </p:cNvSpPr>
          <p:nvPr>
            <p:ph type="title"/>
          </p:nvPr>
        </p:nvSpPr>
        <p:spPr/>
        <p:txBody>
          <a:bodyPr/>
          <a:lstStyle/>
          <a:p>
            <a:r>
              <a:rPr lang="en-US" noProof="0" dirty="0"/>
              <a:t>MySQL Shell: Cluster setup</a:t>
            </a:r>
          </a:p>
        </p:txBody>
      </p:sp>
      <p:sp>
        <p:nvSpPr>
          <p:cNvPr id="5" name="AutoShape 2"/>
          <p:cNvSpPr>
            <a:spLocks noChangeArrowheads="1"/>
          </p:cNvSpPr>
          <p:nvPr/>
        </p:nvSpPr>
        <p:spPr bwMode="auto">
          <a:xfrm>
            <a:off x="4826225" y="4196877"/>
            <a:ext cx="1800032" cy="1425790"/>
          </a:xfrm>
          <a:prstGeom prst="can">
            <a:avLst>
              <a:gd name="adj" fmla="val 35864"/>
            </a:avLst>
          </a:prstGeom>
          <a:solidFill>
            <a:srgbClr val="94BD5E"/>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080" tIns="72720" rIns="100080" bIns="55080" anchor="ctr"/>
          <a:lstStyle/>
          <a:p>
            <a:pPr algn="ctr"/>
            <a:endParaRPr lang="en-US" altLang="pt-PT" sz="2000" dirty="0">
              <a:solidFill>
                <a:srgbClr val="000000"/>
              </a:solidFill>
              <a:ea typeface="Droid Sans Fallback" charset="0"/>
              <a:cs typeface="Droid Sans Fallback" charset="0"/>
            </a:endParaRPr>
          </a:p>
        </p:txBody>
      </p:sp>
      <p:cxnSp>
        <p:nvCxnSpPr>
          <p:cNvPr id="8" name="Straight Connector 7"/>
          <p:cNvCxnSpPr>
            <a:stCxn id="13" idx="3"/>
          </p:cNvCxnSpPr>
          <p:nvPr/>
        </p:nvCxnSpPr>
        <p:spPr>
          <a:xfrm>
            <a:off x="8155490" y="5622667"/>
            <a:ext cx="11804" cy="451160"/>
          </a:xfrm>
          <a:prstGeom prst="line">
            <a:avLst/>
          </a:prstGeom>
          <a:ln w="28575">
            <a:solidFill>
              <a:schemeClr val="tx1"/>
            </a:solidFill>
          </a:ln>
        </p:spPr>
        <p:style>
          <a:lnRef idx="3">
            <a:schemeClr val="accent4"/>
          </a:lnRef>
          <a:fillRef idx="0">
            <a:schemeClr val="accent4"/>
          </a:fillRef>
          <a:effectRef idx="2">
            <a:schemeClr val="accent4"/>
          </a:effectRef>
          <a:fontRef idx="minor">
            <a:schemeClr val="tx1"/>
          </a:fontRef>
        </p:style>
      </p:cxnSp>
      <p:pic>
        <p:nvPicPr>
          <p:cNvPr id="12" name="Picture 11" descr="MySQL-logo.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36" y="4788110"/>
            <a:ext cx="960057" cy="664213"/>
          </a:xfrm>
          <a:prstGeom prst="rect">
            <a:avLst/>
          </a:prstGeom>
        </p:spPr>
      </p:pic>
      <p:sp>
        <p:nvSpPr>
          <p:cNvPr id="13" name="AutoShape 2"/>
          <p:cNvSpPr>
            <a:spLocks noChangeArrowheads="1"/>
          </p:cNvSpPr>
          <p:nvPr/>
        </p:nvSpPr>
        <p:spPr bwMode="auto">
          <a:xfrm>
            <a:off x="7255474" y="4196877"/>
            <a:ext cx="1800032" cy="1425790"/>
          </a:xfrm>
          <a:prstGeom prst="can">
            <a:avLst>
              <a:gd name="adj" fmla="val 35864"/>
            </a:avLst>
          </a:prstGeom>
          <a:solidFill>
            <a:srgbClr val="94BD5E"/>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080" tIns="72720" rIns="100080" bIns="55080" anchor="ctr"/>
          <a:lstStyle/>
          <a:p>
            <a:pPr algn="ctr"/>
            <a:endParaRPr lang="en-US" altLang="pt-PT" sz="2000" dirty="0">
              <a:solidFill>
                <a:srgbClr val="000000"/>
              </a:solidFill>
              <a:ea typeface="Droid Sans Fallback" charset="0"/>
              <a:cs typeface="Droid Sans Fallback" charset="0"/>
            </a:endParaRPr>
          </a:p>
        </p:txBody>
      </p:sp>
      <p:sp>
        <p:nvSpPr>
          <p:cNvPr id="14" name="AutoShape 2"/>
          <p:cNvSpPr>
            <a:spLocks noChangeArrowheads="1"/>
          </p:cNvSpPr>
          <p:nvPr/>
        </p:nvSpPr>
        <p:spPr bwMode="auto">
          <a:xfrm>
            <a:off x="9702832" y="4196877"/>
            <a:ext cx="1800032" cy="1425790"/>
          </a:xfrm>
          <a:prstGeom prst="can">
            <a:avLst>
              <a:gd name="adj" fmla="val 35864"/>
            </a:avLst>
          </a:prstGeom>
          <a:solidFill>
            <a:srgbClr val="94BD5E"/>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0080" tIns="72720" rIns="100080" bIns="55080" anchor="ctr"/>
          <a:lstStyle/>
          <a:p>
            <a:pPr algn="ctr"/>
            <a:endParaRPr lang="en-US" altLang="pt-PT" sz="2000" dirty="0">
              <a:solidFill>
                <a:srgbClr val="000000"/>
              </a:solidFill>
              <a:ea typeface="Droid Sans Fallback" charset="0"/>
              <a:cs typeface="Droid Sans Fallback" charset="0"/>
            </a:endParaRPr>
          </a:p>
        </p:txBody>
      </p:sp>
      <p:pic>
        <p:nvPicPr>
          <p:cNvPr id="15" name="Picture 14" descr="MySQL-logo.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1589" y="4788109"/>
            <a:ext cx="952149" cy="658741"/>
          </a:xfrm>
          <a:prstGeom prst="rect">
            <a:avLst/>
          </a:prstGeom>
        </p:spPr>
      </p:pic>
      <p:pic>
        <p:nvPicPr>
          <p:cNvPr id="16" name="Picture 15" descr="MySQL-logo.ep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63870" y="4788109"/>
            <a:ext cx="993013" cy="687013"/>
          </a:xfrm>
          <a:prstGeom prst="rect">
            <a:avLst/>
          </a:prstGeom>
        </p:spPr>
      </p:pic>
      <p:cxnSp>
        <p:nvCxnSpPr>
          <p:cNvPr id="17" name="Straight Connector 16"/>
          <p:cNvCxnSpPr/>
          <p:nvPr/>
        </p:nvCxnSpPr>
        <p:spPr>
          <a:xfrm>
            <a:off x="5726241" y="6073827"/>
            <a:ext cx="4876607" cy="0"/>
          </a:xfrm>
          <a:prstGeom prst="line">
            <a:avLst/>
          </a:prstGeom>
          <a:ln w="28575">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8" name="Straight Connector 17"/>
          <p:cNvCxnSpPr>
            <a:stCxn id="5" idx="3"/>
          </p:cNvCxnSpPr>
          <p:nvPr/>
        </p:nvCxnSpPr>
        <p:spPr>
          <a:xfrm>
            <a:off x="5726241" y="5622667"/>
            <a:ext cx="0" cy="451160"/>
          </a:xfrm>
          <a:prstGeom prst="line">
            <a:avLst/>
          </a:prstGeom>
          <a:ln w="28575">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9" name="Straight Connector 18"/>
          <p:cNvCxnSpPr>
            <a:stCxn id="14" idx="3"/>
          </p:cNvCxnSpPr>
          <p:nvPr/>
        </p:nvCxnSpPr>
        <p:spPr>
          <a:xfrm>
            <a:off x="10602848" y="5622667"/>
            <a:ext cx="0" cy="451160"/>
          </a:xfrm>
          <a:prstGeom prst="line">
            <a:avLst/>
          </a:prstGeom>
          <a:ln w="28575">
            <a:solidFill>
              <a:schemeClr val="tx1"/>
            </a:solidFill>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DB946065-17A5-453B-8BDA-9C8430C4CF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4688" y="3177847"/>
            <a:ext cx="3211400" cy="1842727"/>
          </a:xfrm>
          <a:prstGeom prst="rect">
            <a:avLst/>
          </a:prstGeom>
        </p:spPr>
      </p:pic>
      <p:cxnSp>
        <p:nvCxnSpPr>
          <p:cNvPr id="28" name="Straight Arrow Connector 27">
            <a:extLst>
              <a:ext uri="{FF2B5EF4-FFF2-40B4-BE49-F238E27FC236}">
                <a16:creationId xmlns:a16="http://schemas.microsoft.com/office/drawing/2014/main" id="{C19D640A-2904-4434-BBC3-F40F46D98EC9}"/>
              </a:ext>
            </a:extLst>
          </p:cNvPr>
          <p:cNvCxnSpPr>
            <a:cxnSpLocks/>
            <a:stCxn id="27" idx="3"/>
            <a:endCxn id="5" idx="2"/>
          </p:cNvCxnSpPr>
          <p:nvPr/>
        </p:nvCxnSpPr>
        <p:spPr>
          <a:xfrm>
            <a:off x="3976088" y="4099211"/>
            <a:ext cx="850137" cy="81056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6EF110F-FBAE-41AA-B97D-AE9DA50469E5}"/>
              </a:ext>
            </a:extLst>
          </p:cNvPr>
          <p:cNvCxnSpPr>
            <a:cxnSpLocks/>
            <a:stCxn id="27" idx="3"/>
            <a:endCxn id="13" idx="2"/>
          </p:cNvCxnSpPr>
          <p:nvPr/>
        </p:nvCxnSpPr>
        <p:spPr>
          <a:xfrm>
            <a:off x="3976088" y="4099211"/>
            <a:ext cx="3279386" cy="81056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71A04B2-6AFC-4E56-B564-4E80D2FB94ED}"/>
              </a:ext>
            </a:extLst>
          </p:cNvPr>
          <p:cNvCxnSpPr>
            <a:cxnSpLocks/>
            <a:stCxn id="27" idx="3"/>
            <a:endCxn id="14" idx="2"/>
          </p:cNvCxnSpPr>
          <p:nvPr/>
        </p:nvCxnSpPr>
        <p:spPr>
          <a:xfrm>
            <a:off x="3976088" y="4099211"/>
            <a:ext cx="5726744" cy="810561"/>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1" name="Slide Number Placeholder 4">
            <a:extLst>
              <a:ext uri="{FF2B5EF4-FFF2-40B4-BE49-F238E27FC236}">
                <a16:creationId xmlns:a16="http://schemas.microsoft.com/office/drawing/2014/main" id="{FC64BF5E-69EB-F78F-3AD6-5224C38D200D}"/>
              </a:ext>
            </a:extLst>
          </p:cNvPr>
          <p:cNvSpPr txBox="1">
            <a:spLocks/>
          </p:cNvSpPr>
          <p:nvPr/>
        </p:nvSpPr>
        <p:spPr>
          <a:xfrm>
            <a:off x="762000" y="6498477"/>
            <a:ext cx="365760" cy="2519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71504-33D9-B044-8C50-620C44A06CB1}" type="slidenum">
              <a:rPr lang="en-US" sz="800" smtClean="0">
                <a:solidFill>
                  <a:srgbClr val="BAB7B4"/>
                </a:solidFill>
              </a:rPr>
              <a:pPr/>
              <a:t>33</a:t>
            </a:fld>
            <a:endParaRPr lang="en-US" sz="800" dirty="0">
              <a:solidFill>
                <a:srgbClr val="BAB7B4"/>
              </a:solidFill>
            </a:endParaRPr>
          </a:p>
        </p:txBody>
      </p:sp>
      <p:sp>
        <p:nvSpPr>
          <p:cNvPr id="22" name="Footer Placeholder 1">
            <a:extLst>
              <a:ext uri="{FF2B5EF4-FFF2-40B4-BE49-F238E27FC236}">
                <a16:creationId xmlns:a16="http://schemas.microsoft.com/office/drawing/2014/main" id="{7733D631-73F7-92B0-F17E-D7B7A6EDBCF4}"/>
              </a:ext>
            </a:extLst>
          </p:cNvPr>
          <p:cNvSpPr txBox="1">
            <a:spLocks/>
          </p:cNvSpPr>
          <p:nvPr/>
        </p:nvSpPr>
        <p:spPr>
          <a:xfrm>
            <a:off x="944881" y="6493619"/>
            <a:ext cx="2305396" cy="2958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AAA6A2"/>
                </a:solidFill>
              </a:rPr>
              <a:t>Copyright © 2024, Oracle and/or its affiliates</a:t>
            </a:r>
          </a:p>
        </p:txBody>
      </p:sp>
    </p:spTree>
    <p:extLst>
      <p:ext uri="{BB962C8B-B14F-4D97-AF65-F5344CB8AC3E}">
        <p14:creationId xmlns:p14="http://schemas.microsoft.com/office/powerpoint/2010/main" val="375412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8D3478-FD7D-4393-9264-67DA1D97F11F}"/>
              </a:ext>
            </a:extLst>
          </p:cNvPr>
          <p:cNvSpPr>
            <a:spLocks noGrp="1"/>
          </p:cNvSpPr>
          <p:nvPr>
            <p:ph sz="quarter" idx="13"/>
          </p:nvPr>
        </p:nvSpPr>
        <p:spPr>
          <a:xfrm>
            <a:off x="768875" y="1392456"/>
            <a:ext cx="10677525" cy="5003245"/>
          </a:xfrm>
        </p:spPr>
        <p:txBody>
          <a:bodyPr/>
          <a:lstStyle/>
          <a:p>
            <a:pPr marL="342900" indent="-342900">
              <a:spcBef>
                <a:spcPts val="600"/>
              </a:spcBef>
              <a:buAutoNum type="arabicPeriod"/>
              <a:defRPr sz="2548"/>
            </a:pPr>
            <a:r>
              <a:rPr lang="en-US" sz="1600" kern="1200" dirty="0" err="1">
                <a:solidFill>
                  <a:schemeClr val="tx1"/>
                </a:solidFill>
                <a:ea typeface="+mn-ea"/>
              </a:rPr>
              <a:t>Vérifiez</a:t>
            </a:r>
            <a:r>
              <a:rPr lang="en-US" sz="1600" kern="1200" dirty="0">
                <a:solidFill>
                  <a:schemeClr val="tx1"/>
                </a:solidFill>
                <a:ea typeface="+mn-ea"/>
              </a:rPr>
              <a:t> la configuration de </a:t>
            </a:r>
            <a:r>
              <a:rPr lang="en-US" sz="1600" kern="1200" dirty="0" err="1">
                <a:solidFill>
                  <a:schemeClr val="tx1"/>
                </a:solidFill>
                <a:ea typeface="+mn-ea"/>
              </a:rPr>
              <a:t>chaque</a:t>
            </a:r>
            <a:r>
              <a:rPr lang="en-US" sz="1600" kern="1200" dirty="0">
                <a:solidFill>
                  <a:schemeClr val="tx1"/>
                </a:solidFill>
                <a:ea typeface="+mn-ea"/>
              </a:rPr>
              <a:t> instance:</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dba.</a:t>
            </a:r>
            <a:r>
              <a:rPr lang="en-US" sz="1600" b="1" dirty="0" err="1">
                <a:solidFill>
                  <a:schemeClr val="tx1"/>
                </a:solidFill>
                <a:latin typeface="Courier New" panose="02070309020205020404" pitchFamily="49" charset="0"/>
                <a:cs typeface="Courier New" panose="02070309020205020404" pitchFamily="49" charset="0"/>
              </a:rPr>
              <a:t>checkInstanceConfiguration</a:t>
            </a:r>
            <a:r>
              <a:rPr lang="en-US" sz="1600" dirty="0">
                <a:solidFill>
                  <a:schemeClr val="tx1"/>
                </a:solidFill>
                <a:latin typeface="Courier New" panose="02070309020205020404" pitchFamily="49" charset="0"/>
                <a:cs typeface="Courier New" panose="02070309020205020404" pitchFamily="49" charset="0"/>
              </a:rPr>
              <a:t>('root@host1')</a:t>
            </a:r>
          </a:p>
          <a:p>
            <a:pPr>
              <a:spcBef>
                <a:spcPts val="600"/>
              </a:spcBef>
              <a:defRPr sz="2548"/>
            </a:pPr>
            <a:r>
              <a:rPr lang="en-US" sz="1600" kern="1200" dirty="0">
                <a:solidFill>
                  <a:schemeClr val="tx1"/>
                </a:solidFill>
                <a:ea typeface="+mn-ea"/>
              </a:rPr>
              <a:t>2. Si </a:t>
            </a:r>
            <a:r>
              <a:rPr lang="en-US" sz="1600" kern="1200" dirty="0" err="1">
                <a:solidFill>
                  <a:schemeClr val="tx1"/>
                </a:solidFill>
                <a:ea typeface="+mn-ea"/>
              </a:rPr>
              <a:t>ce</a:t>
            </a:r>
            <a:r>
              <a:rPr lang="en-US" sz="1600" kern="1200" dirty="0">
                <a:solidFill>
                  <a:schemeClr val="tx1"/>
                </a:solidFill>
                <a:ea typeface="+mn-ea"/>
              </a:rPr>
              <a:t> </a:t>
            </a:r>
            <a:r>
              <a:rPr lang="en-US" sz="1600" kern="1200" dirty="0" err="1">
                <a:solidFill>
                  <a:schemeClr val="tx1"/>
                </a:solidFill>
                <a:ea typeface="+mn-ea"/>
              </a:rPr>
              <a:t>n’est</a:t>
            </a:r>
            <a:r>
              <a:rPr lang="en-US" sz="1600" kern="1200" dirty="0">
                <a:solidFill>
                  <a:schemeClr val="tx1"/>
                </a:solidFill>
                <a:ea typeface="+mn-ea"/>
              </a:rPr>
              <a:t> pas correct, </a:t>
            </a:r>
            <a:r>
              <a:rPr lang="en-US" sz="1600" kern="1200" dirty="0" err="1">
                <a:solidFill>
                  <a:schemeClr val="tx1"/>
                </a:solidFill>
                <a:ea typeface="+mn-ea"/>
              </a:rPr>
              <a:t>préparez</a:t>
            </a:r>
            <a:r>
              <a:rPr lang="en-US" sz="1600" kern="1200" dirty="0">
                <a:solidFill>
                  <a:schemeClr val="tx1"/>
                </a:solidFill>
                <a:ea typeface="+mn-ea"/>
              </a:rPr>
              <a:t> les instances pour la </a:t>
            </a:r>
            <a:r>
              <a:rPr lang="en-US" sz="1600" kern="1200" dirty="0" err="1">
                <a:solidFill>
                  <a:schemeClr val="tx1"/>
                </a:solidFill>
                <a:ea typeface="+mn-ea"/>
              </a:rPr>
              <a:t>réplication</a:t>
            </a:r>
            <a:r>
              <a:rPr lang="en-US" sz="1600" kern="1200" dirty="0">
                <a:solidFill>
                  <a:schemeClr val="tx1"/>
                </a:solidFill>
                <a:ea typeface="+mn-ea"/>
              </a:rPr>
              <a:t> de </a:t>
            </a:r>
            <a:r>
              <a:rPr lang="en-US" sz="1600" kern="1200" dirty="0" err="1">
                <a:solidFill>
                  <a:schemeClr val="tx1"/>
                </a:solidFill>
                <a:ea typeface="+mn-ea"/>
              </a:rPr>
              <a:t>groupe</a:t>
            </a:r>
            <a:r>
              <a:rPr lang="en-US" sz="1600" dirty="0"/>
              <a:t> :</a:t>
            </a:r>
            <a:endParaRPr lang="en-US" sz="1600" kern="1200" dirty="0">
              <a:solidFill>
                <a:schemeClr val="tx1"/>
              </a:solidFill>
              <a:ea typeface="+mn-ea"/>
            </a:endParaRP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dba.</a:t>
            </a:r>
            <a:r>
              <a:rPr lang="en-US" sz="1600" b="1" dirty="0" err="1">
                <a:solidFill>
                  <a:schemeClr val="tx1"/>
                </a:solidFill>
                <a:latin typeface="Courier New" panose="02070309020205020404" pitchFamily="49" charset="0"/>
                <a:cs typeface="Courier New" panose="02070309020205020404" pitchFamily="49" charset="0"/>
              </a:rPr>
              <a:t>configureInstance</a:t>
            </a:r>
            <a:r>
              <a:rPr lang="en-US" sz="1600" dirty="0">
                <a:solidFill>
                  <a:schemeClr val="tx1"/>
                </a:solidFill>
                <a:latin typeface="Courier New" panose="02070309020205020404" pitchFamily="49" charset="0"/>
                <a:cs typeface="Courier New" panose="02070309020205020404" pitchFamily="49" charset="0"/>
              </a:rPr>
              <a:t>('root@host1')</a:t>
            </a:r>
          </a:p>
          <a:p>
            <a:pPr marL="0" lvl="1" indent="0">
              <a:lnSpc>
                <a:spcPct val="100000"/>
              </a:lnSpc>
              <a:spcBef>
                <a:spcPts val="600"/>
              </a:spcBef>
              <a:buNone/>
              <a:defRPr sz="2548"/>
            </a:pPr>
            <a:r>
              <a:rPr lang="en-US" sz="1600" dirty="0">
                <a:solidFill>
                  <a:schemeClr val="tx1"/>
                </a:solidFill>
                <a:latin typeface="Oracle Sans" panose="020B0503020204020204" pitchFamily="34" charset="0"/>
                <a:cs typeface="Oracle Sans" panose="020B0503020204020204" pitchFamily="34" charset="0"/>
              </a:rPr>
              <a:t>3. </a:t>
            </a:r>
            <a:r>
              <a:rPr lang="en-US" sz="1600" dirty="0" err="1">
                <a:solidFill>
                  <a:schemeClr val="tx1"/>
                </a:solidFill>
                <a:latin typeface="Oracle Sans" panose="020B0503020204020204" pitchFamily="34" charset="0"/>
                <a:cs typeface="Oracle Sans" panose="020B0503020204020204" pitchFamily="34" charset="0"/>
              </a:rPr>
              <a:t>Connectez-vous</a:t>
            </a:r>
            <a:r>
              <a:rPr lang="en-US" sz="1600" dirty="0">
                <a:solidFill>
                  <a:schemeClr val="tx1"/>
                </a:solidFill>
                <a:latin typeface="Oracle Sans" panose="020B0503020204020204" pitchFamily="34" charset="0"/>
                <a:cs typeface="Oracle Sans" panose="020B0503020204020204" pitchFamily="34" charset="0"/>
              </a:rPr>
              <a:t> à la première instance (le </a:t>
            </a:r>
            <a:r>
              <a:rPr lang="en-US" sz="1600" dirty="0" err="1">
                <a:solidFill>
                  <a:schemeClr val="tx1"/>
                </a:solidFill>
                <a:latin typeface="Oracle Sans" panose="020B0503020204020204" pitchFamily="34" charset="0"/>
                <a:cs typeface="Oracle Sans" panose="020B0503020204020204" pitchFamily="34" charset="0"/>
              </a:rPr>
              <a:t>primaire</a:t>
            </a:r>
            <a:r>
              <a:rPr lang="en-US" sz="1600" dirty="0">
                <a:solidFill>
                  <a:schemeClr val="tx1"/>
                </a:solidFill>
                <a:latin typeface="Oracle Sans" panose="020B0503020204020204" pitchFamily="34" charset="0"/>
                <a:cs typeface="Oracle Sans" panose="020B0503020204020204" pitchFamily="34" charset="0"/>
              </a:rPr>
              <a:t>):</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a:solidFill>
                  <a:schemeClr val="tx1"/>
                </a:solidFill>
                <a:latin typeface="Courier New" panose="02070309020205020404" pitchFamily="49" charset="0"/>
                <a:cs typeface="Courier New" panose="02070309020205020404" pitchFamily="49" charset="0"/>
              </a:rPr>
              <a:t>\c root@host1</a:t>
            </a:r>
          </a:p>
          <a:p>
            <a:pPr marL="0" lvl="1" indent="0">
              <a:lnSpc>
                <a:spcPct val="100000"/>
              </a:lnSpc>
              <a:spcBef>
                <a:spcPts val="600"/>
              </a:spcBef>
              <a:buNone/>
              <a:defRPr sz="2548"/>
            </a:pPr>
            <a:r>
              <a:rPr lang="en-US" sz="1600" dirty="0">
                <a:solidFill>
                  <a:schemeClr val="tx1"/>
                </a:solidFill>
                <a:latin typeface="Oracle Sans" panose="020B0503020204020204" pitchFamily="34" charset="0"/>
                <a:cs typeface="Oracle Sans" panose="020B0503020204020204" pitchFamily="34" charset="0"/>
              </a:rPr>
              <a:t>4. </a:t>
            </a:r>
            <a:r>
              <a:rPr lang="en-US" sz="1600" dirty="0" err="1">
                <a:solidFill>
                  <a:schemeClr val="tx1"/>
                </a:solidFill>
                <a:latin typeface="Oracle Sans" panose="020B0503020204020204" pitchFamily="34" charset="0"/>
                <a:cs typeface="Oracle Sans" panose="020B0503020204020204" pitchFamily="34" charset="0"/>
              </a:rPr>
              <a:t>Créer</a:t>
            </a:r>
            <a:r>
              <a:rPr lang="en-US" sz="1600" dirty="0">
                <a:solidFill>
                  <a:schemeClr val="tx1"/>
                </a:solidFill>
                <a:latin typeface="Oracle Sans" panose="020B0503020204020204" pitchFamily="34" charset="0"/>
                <a:cs typeface="Oracle Sans" panose="020B0503020204020204" pitchFamily="34" charset="0"/>
              </a:rPr>
              <a:t> un cluster:</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host1 …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a:solidFill>
                  <a:schemeClr val="tx1"/>
                </a:solidFill>
                <a:latin typeface="Courier New" panose="02070309020205020404" pitchFamily="49" charset="0"/>
                <a:cs typeface="Courier New" panose="02070309020205020404" pitchFamily="49" charset="0"/>
              </a:rPr>
              <a:t>cluster=</a:t>
            </a:r>
            <a:r>
              <a:rPr lang="en-US" sz="1600" b="1" dirty="0" err="1">
                <a:solidFill>
                  <a:schemeClr val="tx1"/>
                </a:solidFill>
                <a:latin typeface="Courier New" panose="02070309020205020404" pitchFamily="49" charset="0"/>
                <a:cs typeface="Courier New" panose="02070309020205020404" pitchFamily="49" charset="0"/>
              </a:rPr>
              <a:t>dba.createCluster</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prod_cluster</a:t>
            </a:r>
            <a:r>
              <a:rPr lang="en-US" sz="1600" dirty="0">
                <a:solidFill>
                  <a:schemeClr val="tx1"/>
                </a:solidFill>
                <a:latin typeface="Courier New" panose="02070309020205020404" pitchFamily="49" charset="0"/>
                <a:cs typeface="Courier New" panose="02070309020205020404" pitchFamily="49" charset="0"/>
              </a:rPr>
              <a:t>');</a:t>
            </a:r>
          </a:p>
          <a:p>
            <a:pPr marL="0" lvl="1" indent="0">
              <a:lnSpc>
                <a:spcPct val="100000"/>
              </a:lnSpc>
              <a:spcBef>
                <a:spcPts val="600"/>
              </a:spcBef>
              <a:buNone/>
              <a:defRPr sz="2548"/>
            </a:pPr>
            <a:r>
              <a:rPr lang="en-US" sz="1600" dirty="0">
                <a:solidFill>
                  <a:schemeClr val="tx1"/>
                </a:solidFill>
                <a:latin typeface="Oracle Sans" panose="020B0503020204020204" pitchFamily="34" charset="0"/>
                <a:cs typeface="Oracle Sans" panose="020B0503020204020204" pitchFamily="34" charset="0"/>
              </a:rPr>
              <a:t>5/6. </a:t>
            </a:r>
            <a:r>
              <a:rPr lang="en-US" sz="1600" dirty="0" err="1">
                <a:solidFill>
                  <a:schemeClr val="tx1"/>
                </a:solidFill>
                <a:latin typeface="Oracle Sans" panose="020B0503020204020204" pitchFamily="34" charset="0"/>
                <a:cs typeface="Oracle Sans" panose="020B0503020204020204" pitchFamily="34" charset="0"/>
              </a:rPr>
              <a:t>Ajouter</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tous</a:t>
            </a:r>
            <a:r>
              <a:rPr lang="en-US" sz="1600" dirty="0">
                <a:solidFill>
                  <a:schemeClr val="tx1"/>
                </a:solidFill>
                <a:latin typeface="Oracle Sans" panose="020B0503020204020204" pitchFamily="34" charset="0"/>
                <a:cs typeface="Oracle Sans" panose="020B0503020204020204" pitchFamily="34" charset="0"/>
              </a:rPr>
              <a:t> les </a:t>
            </a:r>
            <a:r>
              <a:rPr lang="en-US" sz="1600" dirty="0" err="1">
                <a:solidFill>
                  <a:schemeClr val="tx1"/>
                </a:solidFill>
                <a:latin typeface="Oracle Sans" panose="020B0503020204020204" pitchFamily="34" charset="0"/>
                <a:cs typeface="Oracle Sans" panose="020B0503020204020204" pitchFamily="34" charset="0"/>
              </a:rPr>
              <a:t>autres</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nœuds</a:t>
            </a:r>
            <a:r>
              <a:rPr lang="en-US" sz="1600" dirty="0">
                <a:solidFill>
                  <a:schemeClr val="tx1"/>
                </a:solidFill>
                <a:latin typeface="Oracle Sans" panose="020B0503020204020204" pitchFamily="34" charset="0"/>
                <a:cs typeface="Oracle Sans" panose="020B0503020204020204" pitchFamily="34" charset="0"/>
              </a:rPr>
              <a:t> avec la </a:t>
            </a:r>
            <a:r>
              <a:rPr lang="en-US" sz="1600" dirty="0" err="1">
                <a:solidFill>
                  <a:schemeClr val="tx1"/>
                </a:solidFill>
                <a:latin typeface="Oracle Sans" panose="020B0503020204020204" pitchFamily="34" charset="0"/>
                <a:cs typeface="Oracle Sans" panose="020B0503020204020204" pitchFamily="34" charset="0"/>
              </a:rPr>
              <a:t>méthode</a:t>
            </a:r>
            <a:r>
              <a:rPr lang="en-US" sz="1600" dirty="0">
                <a:solidFill>
                  <a:schemeClr val="tx1"/>
                </a:solidFill>
                <a:latin typeface="Oracle Sans" panose="020B0503020204020204" pitchFamily="34" charset="0"/>
                <a:cs typeface="Oracle Sans" panose="020B0503020204020204" pitchFamily="34" charset="0"/>
              </a:rPr>
              <a:t> de cluster :</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cluster.</a:t>
            </a:r>
            <a:r>
              <a:rPr lang="en-US" sz="1600" b="1" dirty="0" err="1">
                <a:solidFill>
                  <a:schemeClr val="tx1"/>
                </a:solidFill>
                <a:latin typeface="Courier New" panose="02070309020205020404" pitchFamily="49" charset="0"/>
                <a:cs typeface="Courier New" panose="02070309020205020404" pitchFamily="49" charset="0"/>
              </a:rPr>
              <a:t>addInstance</a:t>
            </a:r>
            <a:r>
              <a:rPr lang="en-US" sz="1600" dirty="0">
                <a:solidFill>
                  <a:schemeClr val="tx1"/>
                </a:solidFill>
                <a:latin typeface="Courier New" panose="02070309020205020404" pitchFamily="49" charset="0"/>
                <a:cs typeface="Courier New" panose="02070309020205020404" pitchFamily="49" charset="0"/>
              </a:rPr>
              <a:t>('host2')</a:t>
            </a:r>
          </a:p>
          <a:p>
            <a:pPr lvl="1"/>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cluster.</a:t>
            </a:r>
            <a:r>
              <a:rPr lang="en-US" sz="1600" b="1" dirty="0" err="1">
                <a:solidFill>
                  <a:schemeClr val="tx1"/>
                </a:solidFill>
                <a:latin typeface="Courier New" panose="02070309020205020404" pitchFamily="49" charset="0"/>
                <a:cs typeface="Courier New" panose="02070309020205020404" pitchFamily="49" charset="0"/>
              </a:rPr>
              <a:t>addInstance</a:t>
            </a:r>
            <a:r>
              <a:rPr lang="en-US" sz="1600" dirty="0">
                <a:solidFill>
                  <a:schemeClr val="tx1"/>
                </a:solidFill>
                <a:latin typeface="Courier New" panose="02070309020205020404" pitchFamily="49" charset="0"/>
                <a:cs typeface="Courier New" panose="02070309020205020404" pitchFamily="49" charset="0"/>
              </a:rPr>
              <a:t>('host3')</a:t>
            </a:r>
          </a:p>
          <a:p>
            <a:pPr marL="0" lvl="1" algn="ctr">
              <a:lnSpc>
                <a:spcPct val="100000"/>
              </a:lnSpc>
              <a:spcBef>
                <a:spcPts val="600"/>
              </a:spcBef>
              <a:defRPr sz="2548"/>
            </a:pPr>
            <a:r>
              <a:rPr lang="en-US" sz="1800" b="1" i="1" dirty="0" err="1">
                <a:solidFill>
                  <a:schemeClr val="accent1"/>
                </a:solidFill>
                <a:latin typeface="Oracle Sans" panose="020B0503020204020204" pitchFamily="34" charset="0"/>
                <a:cs typeface="Oracle Sans" panose="020B0503020204020204" pitchFamily="34" charset="0"/>
              </a:rPr>
              <a:t>C’est</a:t>
            </a:r>
            <a:r>
              <a:rPr lang="en-US" sz="1800" b="1" i="1" dirty="0">
                <a:solidFill>
                  <a:schemeClr val="accent1"/>
                </a:solidFill>
                <a:latin typeface="Oracle Sans" panose="020B0503020204020204" pitchFamily="34" charset="0"/>
                <a:cs typeface="Oracle Sans" panose="020B0503020204020204" pitchFamily="34" charset="0"/>
              </a:rPr>
              <a:t> tout ! 😀</a:t>
            </a:r>
          </a:p>
          <a:p>
            <a:pPr marL="0" lvl="1">
              <a:lnSpc>
                <a:spcPct val="100000"/>
              </a:lnSpc>
              <a:spcBef>
                <a:spcPts val="600"/>
              </a:spcBef>
              <a:defRPr sz="2548"/>
            </a:pPr>
            <a:r>
              <a:rPr lang="en-US" sz="1600" dirty="0" err="1">
                <a:solidFill>
                  <a:schemeClr val="tx1"/>
                </a:solidFill>
                <a:latin typeface="Oracle Sans" panose="020B0503020204020204" pitchFamily="34" charset="0"/>
                <a:cs typeface="Oracle Sans" panose="020B0503020204020204" pitchFamily="34" charset="0"/>
              </a:rPr>
              <a:t>Maintenant</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vous</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pouvez</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vérifier</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l’état</a:t>
            </a:r>
            <a:r>
              <a:rPr lang="en-US" sz="1600" dirty="0">
                <a:solidFill>
                  <a:schemeClr val="tx1"/>
                </a:solidFill>
                <a:latin typeface="Oracle Sans" panose="020B0503020204020204" pitchFamily="34" charset="0"/>
                <a:cs typeface="Oracle Sans" panose="020B0503020204020204" pitchFamily="34" charset="0"/>
              </a:rPr>
              <a:t> du cluster et </a:t>
            </a:r>
            <a:r>
              <a:rPr lang="en-US" sz="1600" dirty="0" err="1">
                <a:solidFill>
                  <a:schemeClr val="tx1"/>
                </a:solidFill>
                <a:latin typeface="Oracle Sans" panose="020B0503020204020204" pitchFamily="34" charset="0"/>
                <a:cs typeface="Oracle Sans" panose="020B0503020204020204" pitchFamily="34" charset="0"/>
              </a:rPr>
              <a:t>ajouter</a:t>
            </a:r>
            <a:r>
              <a:rPr lang="en-US" sz="1600" dirty="0">
                <a:solidFill>
                  <a:schemeClr val="tx1"/>
                </a:solidFill>
                <a:latin typeface="Oracle Sans" panose="020B0503020204020204" pitchFamily="34" charset="0"/>
                <a:cs typeface="Oracle Sans" panose="020B0503020204020204" pitchFamily="34" charset="0"/>
              </a:rPr>
              <a:t> les </a:t>
            </a:r>
            <a:r>
              <a:rPr lang="en-US" sz="1600" dirty="0" err="1">
                <a:solidFill>
                  <a:schemeClr val="tx1"/>
                </a:solidFill>
                <a:latin typeface="Oracle Sans" panose="020B0503020204020204" pitchFamily="34" charset="0"/>
                <a:cs typeface="Oracle Sans" panose="020B0503020204020204" pitchFamily="34" charset="0"/>
              </a:rPr>
              <a:t>routeurs</a:t>
            </a:r>
            <a:r>
              <a:rPr lang="en-US" sz="1600" dirty="0">
                <a:solidFill>
                  <a:schemeClr val="tx1"/>
                </a:solidFill>
                <a:latin typeface="Oracle Sans" panose="020B0503020204020204" pitchFamily="34" charset="0"/>
                <a:cs typeface="Oracle Sans" panose="020B0503020204020204" pitchFamily="34" charset="0"/>
              </a:rPr>
              <a:t> :</a:t>
            </a:r>
          </a:p>
          <a:p>
            <a:pPr marL="182880" lvl="1" indent="0">
              <a:lnSpc>
                <a:spcPct val="100000"/>
              </a:lnSpc>
              <a:spcBef>
                <a:spcPts val="0"/>
              </a:spcBef>
              <a:buNone/>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cluster.status</a:t>
            </a:r>
            <a:r>
              <a:rPr lang="en-US" sz="1600" dirty="0">
                <a:solidFill>
                  <a:schemeClr val="tx1"/>
                </a:solidFill>
                <a:latin typeface="Courier New" panose="02070309020205020404" pitchFamily="49" charset="0"/>
                <a:cs typeface="Courier New" panose="02070309020205020404" pitchFamily="49" charset="0"/>
              </a:rPr>
              <a:t>()</a:t>
            </a:r>
            <a:endParaRPr lang="it-IT" sz="1600" dirty="0">
              <a:solidFill>
                <a:schemeClr val="tx1"/>
              </a:solidFill>
              <a:latin typeface="Courier New" panose="02070309020205020404" pitchFamily="49" charset="0"/>
              <a:cs typeface="Courier New" panose="02070309020205020404" pitchFamily="49" charset="0"/>
            </a:endParaRPr>
          </a:p>
          <a:p>
            <a:pPr marL="182880" lvl="1" indent="0">
              <a:lnSpc>
                <a:spcPct val="100000"/>
              </a:lnSpc>
              <a:spcBef>
                <a:spcPts val="0"/>
              </a:spcBef>
              <a:buNone/>
            </a:pP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mysqlrouter</a:t>
            </a:r>
            <a:r>
              <a:rPr lang="en-US" sz="1600" dirty="0">
                <a:solidFill>
                  <a:schemeClr val="tx1"/>
                </a:solidFill>
                <a:latin typeface="Courier New" panose="02070309020205020404" pitchFamily="49" charset="0"/>
                <a:cs typeface="Courier New" panose="02070309020205020404" pitchFamily="49" charset="0"/>
              </a:rPr>
              <a:t> </a:t>
            </a:r>
            <a:r>
              <a:rPr lang="en-US" sz="1600" b="1" dirty="0">
                <a:solidFill>
                  <a:schemeClr val="tx1"/>
                </a:solidFill>
                <a:latin typeface="Courier New" panose="02070309020205020404" pitchFamily="49" charset="0"/>
                <a:cs typeface="Courier New" panose="02070309020205020404" pitchFamily="49" charset="0"/>
              </a:rPr>
              <a:t>--bootstrap </a:t>
            </a:r>
            <a:r>
              <a:rPr lang="en-US" sz="1600" dirty="0">
                <a:solidFill>
                  <a:schemeClr val="tx1"/>
                </a:solidFill>
                <a:latin typeface="Courier New" panose="02070309020205020404" pitchFamily="49" charset="0"/>
                <a:cs typeface="Courier New" panose="02070309020205020404" pitchFamily="49" charset="0"/>
              </a:rPr>
              <a:t>root@host1</a:t>
            </a:r>
          </a:p>
          <a:p>
            <a:pPr marL="180975" lvl="1" indent="0">
              <a:lnSpc>
                <a:spcPct val="100000"/>
              </a:lnSpc>
              <a:spcBef>
                <a:spcPts val="0"/>
              </a:spcBef>
              <a:buNone/>
            </a:pPr>
            <a:r>
              <a:rPr lang="en-US" sz="1600" dirty="0">
                <a:solidFill>
                  <a:schemeClr val="tx1"/>
                </a:solidFill>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systemctl</a:t>
            </a:r>
            <a:r>
              <a:rPr lang="en-US" sz="1600" dirty="0">
                <a:solidFill>
                  <a:schemeClr val="tx1"/>
                </a:solidFill>
                <a:latin typeface="Courier New" panose="02070309020205020404" pitchFamily="49" charset="0"/>
                <a:cs typeface="Courier New" panose="02070309020205020404" pitchFamily="49" charset="0"/>
              </a:rPr>
              <a:t> start </a:t>
            </a:r>
            <a:r>
              <a:rPr lang="en-US" sz="1600" b="1" dirty="0" err="1">
                <a:solidFill>
                  <a:schemeClr val="tx1"/>
                </a:solidFill>
                <a:latin typeface="Courier New" panose="02070309020205020404" pitchFamily="49" charset="0"/>
                <a:cs typeface="Courier New" panose="02070309020205020404" pitchFamily="49" charset="0"/>
              </a:rPr>
              <a:t>mysqlrouter.service</a:t>
            </a:r>
            <a:endParaRPr lang="en-US" sz="1600" dirty="0">
              <a:solidFill>
                <a:schemeClr val="tx1"/>
              </a:solidFill>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439958F9-9634-411B-A37A-D2B7EC5CDC94}"/>
              </a:ext>
            </a:extLst>
          </p:cNvPr>
          <p:cNvSpPr>
            <a:spLocks noGrp="1"/>
          </p:cNvSpPr>
          <p:nvPr>
            <p:ph type="title"/>
          </p:nvPr>
        </p:nvSpPr>
        <p:spPr>
          <a:xfrm>
            <a:off x="768875" y="278096"/>
            <a:ext cx="10671048" cy="822960"/>
          </a:xfrm>
        </p:spPr>
        <p:txBody>
          <a:bodyPr/>
          <a:lstStyle/>
          <a:p>
            <a:r>
              <a:rPr lang="it-IT" dirty="0"/>
              <a:t>MySQL </a:t>
            </a:r>
            <a:r>
              <a:rPr lang="it-IT" dirty="0" err="1"/>
              <a:t>InnoDB</a:t>
            </a:r>
            <a:r>
              <a:rPr lang="it-IT" dirty="0"/>
              <a:t> Cluster: </a:t>
            </a:r>
            <a:r>
              <a:rPr lang="it-IT" dirty="0">
                <a:solidFill>
                  <a:schemeClr val="accent1"/>
                </a:solidFill>
              </a:rPr>
              <a:t>minimal</a:t>
            </a:r>
            <a:r>
              <a:rPr lang="it-IT" dirty="0"/>
              <a:t> setup</a:t>
            </a:r>
          </a:p>
        </p:txBody>
      </p:sp>
      <p:sp>
        <p:nvSpPr>
          <p:cNvPr id="4" name="Slide Number Placeholder 3">
            <a:extLst>
              <a:ext uri="{FF2B5EF4-FFF2-40B4-BE49-F238E27FC236}">
                <a16:creationId xmlns:a16="http://schemas.microsoft.com/office/drawing/2014/main" id="{913AC710-C9BE-4FC8-93A2-909C248CDA3A}"/>
              </a:ext>
            </a:extLst>
          </p:cNvPr>
          <p:cNvSpPr>
            <a:spLocks noGrp="1"/>
          </p:cNvSpPr>
          <p:nvPr>
            <p:ph type="sldNum" sz="quarter" idx="16"/>
          </p:nvPr>
        </p:nvSpPr>
        <p:spPr/>
        <p:txBody>
          <a:bodyPr/>
          <a:lstStyle/>
          <a:p>
            <a:fld id="{7C371504-33D9-B044-8C50-620C44A06CB1}" type="slidenum">
              <a:rPr lang="en-US" smtClean="0"/>
              <a:pPr/>
              <a:t>34</a:t>
            </a:fld>
            <a:endParaRPr lang="en-US" dirty="0"/>
          </a:p>
        </p:txBody>
      </p:sp>
      <p:sp>
        <p:nvSpPr>
          <p:cNvPr id="5" name="Footer Placeholder 3">
            <a:extLst>
              <a:ext uri="{FF2B5EF4-FFF2-40B4-BE49-F238E27FC236}">
                <a16:creationId xmlns:a16="http://schemas.microsoft.com/office/drawing/2014/main" id="{993C3B2D-6B5D-4121-95D1-E81B519EF95A}"/>
              </a:ext>
            </a:extLst>
          </p:cNvPr>
          <p:cNvSpPr txBox="1">
            <a:spLocks/>
          </p:cNvSpPr>
          <p:nvPr/>
        </p:nvSpPr>
        <p:spPr>
          <a:xfrm>
            <a:off x="955693" y="6559778"/>
            <a:ext cx="4114800" cy="20168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8B8580"/>
                </a:solidFill>
              </a:rPr>
              <a:t>Copyright © 2024 Oracle and/or its affiliates</a:t>
            </a:r>
          </a:p>
        </p:txBody>
      </p:sp>
      <p:pic>
        <p:nvPicPr>
          <p:cNvPr id="7" name="Espace réservé du contenu 14">
            <a:extLst>
              <a:ext uri="{FF2B5EF4-FFF2-40B4-BE49-F238E27FC236}">
                <a16:creationId xmlns:a16="http://schemas.microsoft.com/office/drawing/2014/main" id="{F20F48B6-24B5-57AC-6AF0-C6770FDE7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936" y="659694"/>
            <a:ext cx="1137369" cy="1137369"/>
          </a:xfrm>
          <a:prstGeom prst="rect">
            <a:avLst/>
          </a:prstGeom>
        </p:spPr>
      </p:pic>
    </p:spTree>
    <p:extLst>
      <p:ext uri="{BB962C8B-B14F-4D97-AF65-F5344CB8AC3E}">
        <p14:creationId xmlns:p14="http://schemas.microsoft.com/office/powerpoint/2010/main" val="130894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6C7F0A0-51BC-46C8-19A6-4EB48D03E18A}"/>
              </a:ext>
            </a:extLst>
          </p:cNvPr>
          <p:cNvSpPr>
            <a:spLocks noGrp="1"/>
          </p:cNvSpPr>
          <p:nvPr>
            <p:ph type="ftr" sz="quarter" idx="17"/>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C1FCE084-7E74-9F10-7307-ECFE7F07A8D5}"/>
              </a:ext>
            </a:extLst>
          </p:cNvPr>
          <p:cNvSpPr>
            <a:spLocks noGrp="1"/>
          </p:cNvSpPr>
          <p:nvPr>
            <p:ph type="sldNum" sz="quarter" idx="18"/>
          </p:nvPr>
        </p:nvSpPr>
        <p:spPr/>
        <p:txBody>
          <a:bodyPr/>
          <a:lstStyle/>
          <a:p>
            <a:fld id="{345D60D9-5372-5F40-9443-0F9AE5BDC3C8}" type="slidenum">
              <a:rPr lang="en-US" smtClean="0"/>
              <a:pPr/>
              <a:t>35</a:t>
            </a:fld>
            <a:endParaRPr lang="en-US" dirty="0"/>
          </a:p>
        </p:txBody>
      </p:sp>
      <p:sp>
        <p:nvSpPr>
          <p:cNvPr id="8" name="Text Placeholder 2">
            <a:extLst>
              <a:ext uri="{FF2B5EF4-FFF2-40B4-BE49-F238E27FC236}">
                <a16:creationId xmlns:a16="http://schemas.microsoft.com/office/drawing/2014/main" id="{2B90B5ED-26ED-A363-2215-7ED9A0DB395F}"/>
              </a:ext>
            </a:extLst>
          </p:cNvPr>
          <p:cNvSpPr>
            <a:spLocks noGrp="1"/>
          </p:cNvSpPr>
          <p:nvPr>
            <p:ph type="body" sz="quarter" idx="15"/>
          </p:nvPr>
        </p:nvSpPr>
        <p:spPr>
          <a:xfrm>
            <a:off x="723900" y="1600200"/>
            <a:ext cx="5478117" cy="2415700"/>
          </a:xfrm>
        </p:spPr>
        <p:txBody>
          <a:bodyPr/>
          <a:lstStyle/>
          <a:p>
            <a:r>
              <a:rPr lang="en-GB" sz="4800" dirty="0" err="1"/>
              <a:t>InnoDB</a:t>
            </a:r>
            <a:r>
              <a:rPr lang="en-GB" sz="4800" dirty="0"/>
              <a:t> </a:t>
            </a:r>
            <a:r>
              <a:rPr lang="en-GB" sz="4800" dirty="0" err="1"/>
              <a:t>ClusterSet</a:t>
            </a:r>
            <a:endParaRPr lang="en-GB" sz="4800" dirty="0"/>
          </a:p>
        </p:txBody>
      </p:sp>
    </p:spTree>
    <p:extLst>
      <p:ext uri="{BB962C8B-B14F-4D97-AF65-F5344CB8AC3E}">
        <p14:creationId xmlns:p14="http://schemas.microsoft.com/office/powerpoint/2010/main" val="129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71FB-B56F-D844-9704-90C0AE58897B}"/>
              </a:ext>
            </a:extLst>
          </p:cNvPr>
          <p:cNvSpPr>
            <a:spLocks noGrp="1"/>
          </p:cNvSpPr>
          <p:nvPr>
            <p:ph type="title"/>
          </p:nvPr>
        </p:nvSpPr>
        <p:spPr/>
        <p:txBody>
          <a:bodyPr/>
          <a:lstStyle/>
          <a:p>
            <a:r>
              <a:rPr lang="en-US" dirty="0"/>
              <a:t>MySQL</a:t>
            </a:r>
            <a:r>
              <a:rPr lang="en-US" dirty="0">
                <a:solidFill>
                  <a:srgbClr val="F29111"/>
                </a:solidFill>
              </a:rPr>
              <a:t> </a:t>
            </a:r>
            <a:r>
              <a:rPr lang="en-US" dirty="0" err="1"/>
              <a:t>InnoDB</a:t>
            </a:r>
            <a:r>
              <a:rPr lang="en-US" dirty="0"/>
              <a:t> </a:t>
            </a:r>
            <a:r>
              <a:rPr lang="en-US" dirty="0" err="1"/>
              <a:t>ClusterSet</a:t>
            </a:r>
            <a:r>
              <a:rPr lang="en-US" dirty="0"/>
              <a:t> – 3 Data Centers</a:t>
            </a:r>
          </a:p>
        </p:txBody>
      </p:sp>
      <p:pic>
        <p:nvPicPr>
          <p:cNvPr id="5" name="Picture 4">
            <a:extLst>
              <a:ext uri="{FF2B5EF4-FFF2-40B4-BE49-F238E27FC236}">
                <a16:creationId xmlns:a16="http://schemas.microsoft.com/office/drawing/2014/main" id="{FC35A549-9ED0-1F4E-B765-ED87F4628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5" y="1350349"/>
            <a:ext cx="10140201" cy="4427599"/>
          </a:xfrm>
          <a:prstGeom prst="rect">
            <a:avLst/>
          </a:prstGeom>
        </p:spPr>
      </p:pic>
      <p:sp>
        <p:nvSpPr>
          <p:cNvPr id="4" name="Footer Placeholder 3">
            <a:extLst>
              <a:ext uri="{FF2B5EF4-FFF2-40B4-BE49-F238E27FC236}">
                <a16:creationId xmlns:a16="http://schemas.microsoft.com/office/drawing/2014/main" id="{61CFB148-520F-C2A2-80EF-C96D9EE0BF80}"/>
              </a:ext>
            </a:extLst>
          </p:cNvPr>
          <p:cNvSpPr>
            <a:spLocks noGrp="1"/>
          </p:cNvSpPr>
          <p:nvPr>
            <p:ph type="ftr" sz="quarter" idx="11"/>
          </p:nvPr>
        </p:nvSpPr>
        <p:spPr/>
        <p:txBody>
          <a:bodyPr/>
          <a:lstStyle/>
          <a:p>
            <a:r>
              <a:rPr lang="en-US"/>
              <a:t>Copyright © 2024, Oracle and/or its affiliates. All rights reserved.</a:t>
            </a:r>
          </a:p>
        </p:txBody>
      </p:sp>
      <p:sp>
        <p:nvSpPr>
          <p:cNvPr id="6" name="Slide Number Placeholder 5">
            <a:extLst>
              <a:ext uri="{FF2B5EF4-FFF2-40B4-BE49-F238E27FC236}">
                <a16:creationId xmlns:a16="http://schemas.microsoft.com/office/drawing/2014/main" id="{79179B62-D0EF-725F-8574-9C01E30BE46D}"/>
              </a:ext>
            </a:extLst>
          </p:cNvPr>
          <p:cNvSpPr>
            <a:spLocks noGrp="1"/>
          </p:cNvSpPr>
          <p:nvPr>
            <p:ph type="sldNum" sz="quarter" idx="12"/>
          </p:nvPr>
        </p:nvSpPr>
        <p:spPr/>
        <p:txBody>
          <a:bodyPr/>
          <a:lstStyle/>
          <a:p>
            <a:fld id="{345D60D9-5372-5F40-9443-0F9AE5BDC3C8}" type="slidenum">
              <a:rPr lang="en-US" smtClean="0"/>
              <a:t>36</a:t>
            </a:fld>
            <a:endParaRPr lang="en-US"/>
          </a:p>
        </p:txBody>
      </p:sp>
    </p:spTree>
    <p:extLst>
      <p:ext uri="{BB962C8B-B14F-4D97-AF65-F5344CB8AC3E}">
        <p14:creationId xmlns:p14="http://schemas.microsoft.com/office/powerpoint/2010/main" val="228956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CE84E-D083-663F-25F0-BB9A3A3A2E19}"/>
              </a:ext>
            </a:extLst>
          </p:cNvPr>
          <p:cNvSpPr>
            <a:spLocks noGrp="1"/>
          </p:cNvSpPr>
          <p:nvPr>
            <p:ph type="title"/>
          </p:nvPr>
        </p:nvSpPr>
        <p:spPr/>
        <p:txBody>
          <a:bodyPr/>
          <a:lstStyle/>
          <a:p>
            <a:r>
              <a:rPr lang="en-US" dirty="0"/>
              <a:t>MySQL</a:t>
            </a:r>
            <a:r>
              <a:rPr lang="en-US" dirty="0">
                <a:solidFill>
                  <a:srgbClr val="F29111"/>
                </a:solidFill>
              </a:rPr>
              <a:t> </a:t>
            </a:r>
            <a:r>
              <a:rPr lang="en-US" dirty="0" err="1"/>
              <a:t>InnoDB</a:t>
            </a:r>
            <a:r>
              <a:rPr lang="en-US" dirty="0"/>
              <a:t> </a:t>
            </a:r>
            <a:r>
              <a:rPr lang="en-US" dirty="0" err="1"/>
              <a:t>ClusterSet</a:t>
            </a:r>
            <a:endParaRPr lang="fr-FR" dirty="0"/>
          </a:p>
        </p:txBody>
      </p:sp>
      <p:sp>
        <p:nvSpPr>
          <p:cNvPr id="3" name="Espace réservé du pied de page 2">
            <a:extLst>
              <a:ext uri="{FF2B5EF4-FFF2-40B4-BE49-F238E27FC236}">
                <a16:creationId xmlns:a16="http://schemas.microsoft.com/office/drawing/2014/main" id="{8A7D88A0-13E5-38CD-93E7-CEB5C7FA8328}"/>
              </a:ext>
            </a:extLst>
          </p:cNvPr>
          <p:cNvSpPr>
            <a:spLocks noGrp="1"/>
          </p:cNvSpPr>
          <p:nvPr>
            <p:ph type="ftr" sz="quarter" idx="11"/>
          </p:nvPr>
        </p:nvSpPr>
        <p:spPr/>
        <p:txBody>
          <a:bodyPr/>
          <a:lstStyle/>
          <a:p>
            <a:r>
              <a:rPr lang="en-US"/>
              <a:t>Copyright © 2024, Oracle and/or its affiliates</a:t>
            </a:r>
            <a:endParaRPr lang="en-US" dirty="0"/>
          </a:p>
        </p:txBody>
      </p:sp>
      <p:sp>
        <p:nvSpPr>
          <p:cNvPr id="4" name="Espace réservé du numéro de diapositive 3">
            <a:extLst>
              <a:ext uri="{FF2B5EF4-FFF2-40B4-BE49-F238E27FC236}">
                <a16:creationId xmlns:a16="http://schemas.microsoft.com/office/drawing/2014/main" id="{8E25AB43-CAD9-2FB4-FFB5-48CF594E51E3}"/>
              </a:ext>
            </a:extLst>
          </p:cNvPr>
          <p:cNvSpPr>
            <a:spLocks noGrp="1"/>
          </p:cNvSpPr>
          <p:nvPr>
            <p:ph type="sldNum" sz="quarter" idx="12"/>
          </p:nvPr>
        </p:nvSpPr>
        <p:spPr/>
        <p:txBody>
          <a:bodyPr/>
          <a:lstStyle/>
          <a:p>
            <a:fld id="{345D60D9-5372-5F40-9443-0F9AE5BDC3C8}" type="slidenum">
              <a:rPr lang="en-US" smtClean="0"/>
              <a:pPr/>
              <a:t>37</a:t>
            </a:fld>
            <a:endParaRPr lang="en-US" dirty="0"/>
          </a:p>
        </p:txBody>
      </p:sp>
      <p:sp>
        <p:nvSpPr>
          <p:cNvPr id="5" name="Text Placeholder 1">
            <a:extLst>
              <a:ext uri="{FF2B5EF4-FFF2-40B4-BE49-F238E27FC236}">
                <a16:creationId xmlns:a16="http://schemas.microsoft.com/office/drawing/2014/main" id="{19C387EE-8E9D-5A25-2E1C-BFE711BDE97D}"/>
              </a:ext>
            </a:extLst>
          </p:cNvPr>
          <p:cNvSpPr txBox="1">
            <a:spLocks/>
          </p:cNvSpPr>
          <p:nvPr/>
        </p:nvSpPr>
        <p:spPr>
          <a:xfrm>
            <a:off x="766763" y="101470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dirty="0" err="1">
                <a:solidFill>
                  <a:schemeClr val="accent2"/>
                </a:solidFill>
              </a:rPr>
              <a:t>Principales</a:t>
            </a:r>
            <a:r>
              <a:rPr lang="en-GB" sz="2000" b="1" dirty="0">
                <a:solidFill>
                  <a:schemeClr val="accent2"/>
                </a:solidFill>
              </a:rPr>
              <a:t> </a:t>
            </a:r>
            <a:r>
              <a:rPr lang="en-GB" sz="2000" b="1" dirty="0" err="1">
                <a:solidFill>
                  <a:schemeClr val="accent2"/>
                </a:solidFill>
              </a:rPr>
              <a:t>fonctionnalités</a:t>
            </a:r>
            <a:r>
              <a:rPr lang="en-GB" sz="2000" b="1" dirty="0">
                <a:solidFill>
                  <a:schemeClr val="accent2"/>
                </a:solidFill>
              </a:rPr>
              <a:t> :</a:t>
            </a:r>
          </a:p>
        </p:txBody>
      </p:sp>
      <p:sp>
        <p:nvSpPr>
          <p:cNvPr id="6" name="ZoneTexte 5">
            <a:extLst>
              <a:ext uri="{FF2B5EF4-FFF2-40B4-BE49-F238E27FC236}">
                <a16:creationId xmlns:a16="http://schemas.microsoft.com/office/drawing/2014/main" id="{3B2948DF-8928-1068-4106-CBFDF27FBD5A}"/>
              </a:ext>
            </a:extLst>
          </p:cNvPr>
          <p:cNvSpPr txBox="1"/>
          <p:nvPr/>
        </p:nvSpPr>
        <p:spPr>
          <a:xfrm>
            <a:off x="669851" y="1640086"/>
            <a:ext cx="4380614" cy="1508105"/>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Gestion Centralisée </a:t>
            </a:r>
            <a:r>
              <a:rPr lang="fr-CH" sz="1600" dirty="0"/>
              <a:t>🔒 </a:t>
            </a:r>
            <a:r>
              <a:rPr lang="fr-CH" sz="1600" b="1" dirty="0">
                <a:latin typeface="Oracle Sans" panose="020B0503020204020204" pitchFamily="34" charset="0"/>
                <a:cs typeface="Oracle Sans" panose="020B0503020204020204" pitchFamily="34" charset="0"/>
              </a:rPr>
              <a:t>:</a:t>
            </a:r>
          </a:p>
          <a:p>
            <a:endParaRPr lang="fr-CH" sz="1600" b="1" dirty="0">
              <a:latin typeface="Oracle Sans" panose="020B0503020204020204" pitchFamily="34" charset="0"/>
              <a:cs typeface="Oracle Sans" panose="020B0503020204020204" pitchFamily="34" charset="0"/>
            </a:endParaRPr>
          </a:p>
          <a:p>
            <a:r>
              <a:rPr lang="en-US" sz="1400" dirty="0">
                <a:latin typeface="Oracle Sans Light" panose="020B0403020204020204" pitchFamily="34" charset="0"/>
                <a:cs typeface="Oracle Sans Light" panose="020B0403020204020204" pitchFamily="34" charset="0"/>
              </a:rPr>
              <a:t>✅ </a:t>
            </a:r>
            <a:r>
              <a:rPr lang="fr-CH" sz="1400" dirty="0">
                <a:latin typeface="Oracle Sans Light" panose="020B0403020204020204" pitchFamily="34" charset="0"/>
                <a:cs typeface="Oracle Sans Light" panose="020B0403020204020204" pitchFamily="34" charset="0"/>
              </a:rPr>
              <a:t>Fournit une interface unifiée pour gérer plusieurs clusters MySQL, simplifiant les opérations administratives et la surveillance.</a:t>
            </a:r>
          </a:p>
          <a:p>
            <a:endParaRPr lang="fr-FR" dirty="0"/>
          </a:p>
        </p:txBody>
      </p:sp>
      <p:sp>
        <p:nvSpPr>
          <p:cNvPr id="7" name="ZoneTexte 6">
            <a:extLst>
              <a:ext uri="{FF2B5EF4-FFF2-40B4-BE49-F238E27FC236}">
                <a16:creationId xmlns:a16="http://schemas.microsoft.com/office/drawing/2014/main" id="{67C812BE-607B-FE37-EC3A-8111CDC9D40B}"/>
              </a:ext>
            </a:extLst>
          </p:cNvPr>
          <p:cNvSpPr txBox="1"/>
          <p:nvPr/>
        </p:nvSpPr>
        <p:spPr>
          <a:xfrm>
            <a:off x="669851" y="2991175"/>
            <a:ext cx="4380614" cy="2831544"/>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Scalabilité Horizontale </a:t>
            </a:r>
            <a:r>
              <a:rPr lang="fr-CH" sz="1600" dirty="0"/>
              <a:t>📈 </a:t>
            </a:r>
            <a:r>
              <a:rPr lang="fr-CH" sz="1600" b="1" dirty="0">
                <a:latin typeface="Oracle Sans" panose="020B0503020204020204" pitchFamily="34" charset="0"/>
                <a:cs typeface="Oracle Sans" panose="020B0503020204020204" pitchFamily="34" charset="0"/>
              </a:rPr>
              <a:t>:</a:t>
            </a:r>
          </a:p>
          <a:p>
            <a:endParaRPr lang="fr-CH" sz="1600" b="1" dirty="0"/>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Permet d’ajouter facilement de nouveaux clusters pour faire face à la croissance des données et aux exigences de performance.</a:t>
            </a:r>
          </a:p>
          <a:p>
            <a:endParaRPr lang="fr-CH" sz="1600" dirty="0">
              <a:latin typeface="Oracle Sans Light" panose="020B0403020204020204" pitchFamily="34" charset="0"/>
              <a:cs typeface="Oracle Sans Light" panose="020B0403020204020204" pitchFamily="34" charset="0"/>
            </a:endParaRPr>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Idéal pour des applications nécessitant une disponibilité constante et un accès aux données en temps réel.</a:t>
            </a:r>
          </a:p>
          <a:p>
            <a:endParaRPr lang="fr-CH" sz="1600" dirty="0">
              <a:latin typeface="Oracle Sans Light" panose="020B0403020204020204" pitchFamily="34" charset="0"/>
              <a:cs typeface="Oracle Sans Light" panose="020B0403020204020204" pitchFamily="34" charset="0"/>
            </a:endParaRPr>
          </a:p>
          <a:p>
            <a:endParaRPr lang="fr-FR" dirty="0"/>
          </a:p>
        </p:txBody>
      </p:sp>
      <p:sp>
        <p:nvSpPr>
          <p:cNvPr id="8" name="ZoneTexte 7">
            <a:extLst>
              <a:ext uri="{FF2B5EF4-FFF2-40B4-BE49-F238E27FC236}">
                <a16:creationId xmlns:a16="http://schemas.microsoft.com/office/drawing/2014/main" id="{963EA620-CFED-1D21-42FA-C788A11F0CEE}"/>
              </a:ext>
            </a:extLst>
          </p:cNvPr>
          <p:cNvSpPr txBox="1"/>
          <p:nvPr/>
        </p:nvSpPr>
        <p:spPr>
          <a:xfrm>
            <a:off x="6751674" y="1515644"/>
            <a:ext cx="4380614" cy="1231106"/>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Répartition des Charges </a:t>
            </a:r>
            <a:r>
              <a:rPr lang="fr-CH" sz="1600" dirty="0"/>
              <a:t>⚖️ </a:t>
            </a:r>
            <a:r>
              <a:rPr lang="fr-CH" sz="1600" b="1" dirty="0">
                <a:latin typeface="Oracle Sans" panose="020B0503020204020204" pitchFamily="34" charset="0"/>
                <a:cs typeface="Oracle Sans" panose="020B0503020204020204" pitchFamily="34" charset="0"/>
              </a:rPr>
              <a:t>:</a:t>
            </a:r>
          </a:p>
          <a:p>
            <a:endParaRPr lang="fr-CH" sz="1600" b="1" dirty="0">
              <a:latin typeface="Oracle Sans" panose="020B0503020204020204" pitchFamily="34" charset="0"/>
              <a:cs typeface="Oracle Sans" panose="020B0503020204020204" pitchFamily="34" charset="0"/>
            </a:endParaRPr>
          </a:p>
          <a:p>
            <a:r>
              <a:rPr lang="en-US" sz="1400" dirty="0">
                <a:latin typeface="Oracle Sans Light" panose="020B0403020204020204" pitchFamily="34" charset="0"/>
                <a:cs typeface="Oracle Sans Light" panose="020B0403020204020204" pitchFamily="34" charset="0"/>
              </a:rPr>
              <a:t>✅ </a:t>
            </a:r>
            <a:r>
              <a:rPr lang="fr-CH" sz="1400" dirty="0">
                <a:latin typeface="Oracle Sans Light" panose="020B0403020204020204" pitchFamily="34" charset="0"/>
                <a:cs typeface="Oracle Sans Light" panose="020B0403020204020204" pitchFamily="34" charset="0"/>
              </a:rPr>
              <a:t>Facilite la répartition des charges de travail entre plusieurs clusters, optimisant ainsi les performances et la résilience.</a:t>
            </a:r>
            <a:endParaRPr lang="fr-FR" dirty="0"/>
          </a:p>
        </p:txBody>
      </p:sp>
      <p:sp>
        <p:nvSpPr>
          <p:cNvPr id="9" name="ZoneTexte 8">
            <a:extLst>
              <a:ext uri="{FF2B5EF4-FFF2-40B4-BE49-F238E27FC236}">
                <a16:creationId xmlns:a16="http://schemas.microsoft.com/office/drawing/2014/main" id="{AF2E4C8D-F8E0-0142-455A-C43CC3D5306E}"/>
              </a:ext>
            </a:extLst>
          </p:cNvPr>
          <p:cNvSpPr txBox="1"/>
          <p:nvPr/>
        </p:nvSpPr>
        <p:spPr>
          <a:xfrm>
            <a:off x="6751674" y="2991175"/>
            <a:ext cx="4380614" cy="2585323"/>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Haute Disponibilité et Récupération </a:t>
            </a:r>
            <a:r>
              <a:rPr lang="fr-CH" sz="1600" dirty="0"/>
              <a:t>🔄 </a:t>
            </a:r>
            <a:r>
              <a:rPr lang="fr-CH" sz="1600" b="1" dirty="0">
                <a:latin typeface="Oracle Sans" panose="020B0503020204020204" pitchFamily="34" charset="0"/>
                <a:cs typeface="Oracle Sans" panose="020B0503020204020204" pitchFamily="34" charset="0"/>
              </a:rPr>
              <a:t>:</a:t>
            </a:r>
          </a:p>
          <a:p>
            <a:endParaRPr lang="fr-CH" sz="1600" b="1" dirty="0"/>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Offre des options avancées pour la tolérance aux pannes, la réplication et la récupération en cas de sinistre.</a:t>
            </a:r>
          </a:p>
          <a:p>
            <a:endParaRPr lang="fr-CH" sz="1600" dirty="0">
              <a:latin typeface="Oracle Sans Light" panose="020B0403020204020204" pitchFamily="34" charset="0"/>
              <a:cs typeface="Oracle Sans Light" panose="020B0403020204020204" pitchFamily="34" charset="0"/>
            </a:endParaRPr>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Intégration des mécanismes de failover pour assurer une continuité de service même lors de défaillances matérielles.</a:t>
            </a:r>
          </a:p>
          <a:p>
            <a:endParaRPr lang="fr-FR" dirty="0"/>
          </a:p>
        </p:txBody>
      </p:sp>
    </p:spTree>
    <p:extLst>
      <p:ext uri="{BB962C8B-B14F-4D97-AF65-F5344CB8AC3E}">
        <p14:creationId xmlns:p14="http://schemas.microsoft.com/office/powerpoint/2010/main" val="321058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8D3478-FD7D-4393-9264-67DA1D97F11F}"/>
              </a:ext>
            </a:extLst>
          </p:cNvPr>
          <p:cNvSpPr>
            <a:spLocks noGrp="1"/>
          </p:cNvSpPr>
          <p:nvPr>
            <p:ph sz="quarter" idx="13"/>
          </p:nvPr>
        </p:nvSpPr>
        <p:spPr/>
        <p:txBody>
          <a:bodyPr/>
          <a:lstStyle/>
          <a:p>
            <a:pPr>
              <a:spcBef>
                <a:spcPts val="600"/>
              </a:spcBef>
              <a:defRPr sz="2548"/>
            </a:pPr>
            <a:r>
              <a:rPr lang="en-US" sz="1600" kern="1200" dirty="0">
                <a:solidFill>
                  <a:schemeClr val="tx1"/>
                </a:solidFill>
                <a:ea typeface="+mn-ea"/>
              </a:rPr>
              <a:t>1. </a:t>
            </a:r>
            <a:r>
              <a:rPr lang="en-US" sz="1600" dirty="0" err="1">
                <a:latin typeface="Oracle Sans" panose="020B0503020204020204" pitchFamily="34" charset="0"/>
                <a:cs typeface="Oracle Sans" panose="020B0503020204020204" pitchFamily="34" charset="0"/>
              </a:rPr>
              <a:t>Créer</a:t>
            </a:r>
            <a:r>
              <a:rPr lang="en-US" sz="1600" dirty="0">
                <a:latin typeface="Oracle Sans" panose="020B0503020204020204" pitchFamily="34" charset="0"/>
                <a:cs typeface="Oracle Sans" panose="020B0503020204020204" pitchFamily="34" charset="0"/>
              </a:rPr>
              <a:t> </a:t>
            </a:r>
            <a:r>
              <a:rPr lang="en-US" sz="1600" dirty="0">
                <a:latin typeface="Oracle Sans" panose="020B0503020204020204" pitchFamily="34" charset="0"/>
              </a:rPr>
              <a:t> les clusters </a:t>
            </a:r>
            <a:r>
              <a:rPr lang="en-US" sz="1600" dirty="0">
                <a:latin typeface="Oracle Sans" panose="020B0503020204020204" pitchFamily="34" charset="0"/>
                <a:cs typeface="Oracle Sans" panose="020B0503020204020204" pitchFamily="34" charset="0"/>
              </a:rPr>
              <a:t>MySQL </a:t>
            </a:r>
            <a:r>
              <a:rPr lang="en-US" sz="1600" dirty="0" err="1">
                <a:latin typeface="Oracle Sans" panose="020B0503020204020204" pitchFamily="34" charset="0"/>
                <a:cs typeface="Oracle Sans" panose="020B0503020204020204" pitchFamily="34" charset="0"/>
              </a:rPr>
              <a:t>InnoDB</a:t>
            </a:r>
            <a:r>
              <a:rPr lang="en-US" sz="1600" dirty="0">
                <a:latin typeface="Oracle Sans" panose="020B0503020204020204" pitchFamily="34" charset="0"/>
              </a:rPr>
              <a:t> </a:t>
            </a:r>
            <a:endParaRPr lang="en-US" sz="1600" dirty="0">
              <a:latin typeface="Oracle Sans" panose="020B0503020204020204" pitchFamily="34" charset="0"/>
              <a:cs typeface="Oracle Sans" panose="020B0503020204020204" pitchFamily="34" charset="0"/>
            </a:endParaRPr>
          </a:p>
          <a:p>
            <a:pPr>
              <a:spcBef>
                <a:spcPts val="600"/>
              </a:spcBef>
              <a:defRPr sz="2548"/>
            </a:pPr>
            <a:r>
              <a:rPr lang="en-US" sz="1600" dirty="0"/>
              <a:t>2</a:t>
            </a:r>
            <a:r>
              <a:rPr lang="en-US" sz="1600" kern="1200" dirty="0">
                <a:solidFill>
                  <a:schemeClr val="tx1"/>
                </a:solidFill>
                <a:ea typeface="+mn-ea"/>
              </a:rPr>
              <a:t>. </a:t>
            </a:r>
            <a:r>
              <a:rPr lang="en-US" sz="1600" dirty="0" err="1">
                <a:latin typeface="Oracle Sans" panose="020B0503020204020204" pitchFamily="34" charset="0"/>
                <a:cs typeface="Oracle Sans" panose="020B0503020204020204" pitchFamily="34" charset="0"/>
              </a:rPr>
              <a:t>Créer</a:t>
            </a:r>
            <a:r>
              <a:rPr lang="en-US" sz="1600" dirty="0">
                <a:latin typeface="Oracle Sans" panose="020B0503020204020204" pitchFamily="34" charset="0"/>
                <a:cs typeface="Oracle Sans" panose="020B0503020204020204" pitchFamily="34" charset="0"/>
              </a:rPr>
              <a:t> le </a:t>
            </a:r>
            <a:r>
              <a:rPr lang="en-US" sz="1600" dirty="0" err="1">
                <a:latin typeface="Oracle Sans" panose="020B0503020204020204" pitchFamily="34" charset="0"/>
                <a:cs typeface="Oracle Sans" panose="020B0503020204020204" pitchFamily="34" charset="0"/>
              </a:rPr>
              <a:t>ClusterSet</a:t>
            </a:r>
            <a:r>
              <a:rPr lang="en-US" sz="1600" dirty="0">
                <a:latin typeface="Oracle Sans" panose="020B0503020204020204" pitchFamily="34" charset="0"/>
                <a:cs typeface="Oracle Sans" panose="020B0503020204020204" pitchFamily="34" charset="0"/>
              </a:rPr>
              <a:t> :</a:t>
            </a:r>
            <a:endParaRPr lang="en-US" sz="1600" kern="1200" dirty="0">
              <a:solidFill>
                <a:schemeClr val="tx1"/>
              </a:solidFill>
              <a:ea typeface="+mn-ea"/>
            </a:endParaRPr>
          </a:p>
          <a:p>
            <a:pPr lvl="1">
              <a:lnSpc>
                <a:spcPct val="100000"/>
              </a:lnSpc>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a:solidFill>
                  <a:schemeClr val="tx1"/>
                </a:solidFill>
                <a:latin typeface="Courier New" panose="02070309020205020404" pitchFamily="49" charset="0"/>
                <a:cs typeface="Courier New" panose="02070309020205020404" pitchFamily="49" charset="0"/>
              </a:rPr>
              <a:t>cs = </a:t>
            </a:r>
            <a:r>
              <a:rPr lang="en-US" sz="1600" dirty="0" err="1">
                <a:solidFill>
                  <a:schemeClr val="tx1"/>
                </a:solidFill>
                <a:latin typeface="Courier New" panose="02070309020205020404" pitchFamily="49" charset="0"/>
                <a:cs typeface="Courier New" panose="02070309020205020404" pitchFamily="49" charset="0"/>
              </a:rPr>
              <a:t>cluster.</a:t>
            </a:r>
            <a:r>
              <a:rPr lang="en-US" sz="1600" b="1" dirty="0" err="1">
                <a:solidFill>
                  <a:schemeClr val="tx1"/>
                </a:solidFill>
                <a:latin typeface="Courier New" panose="02070309020205020404" pitchFamily="49" charset="0"/>
                <a:cs typeface="Courier New" panose="02070309020205020404" pitchFamily="49" charset="0"/>
              </a:rPr>
              <a:t>createClusterSet</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mydrsolution</a:t>
            </a:r>
            <a:r>
              <a:rPr lang="en-US" sz="1600" dirty="0">
                <a:solidFill>
                  <a:schemeClr val="tx1"/>
                </a:solidFill>
                <a:latin typeface="Courier New" panose="02070309020205020404" pitchFamily="49" charset="0"/>
                <a:cs typeface="Courier New" panose="02070309020205020404" pitchFamily="49" charset="0"/>
              </a:rPr>
              <a:t>')</a:t>
            </a:r>
          </a:p>
          <a:p>
            <a:pPr>
              <a:spcBef>
                <a:spcPts val="600"/>
              </a:spcBef>
              <a:defRPr sz="2548"/>
            </a:pPr>
            <a:r>
              <a:rPr lang="en-US" sz="1600" kern="1200" dirty="0">
                <a:solidFill>
                  <a:schemeClr val="tx1"/>
                </a:solidFill>
                <a:ea typeface="+mn-ea"/>
              </a:rPr>
              <a:t>4. </a:t>
            </a:r>
            <a:r>
              <a:rPr lang="en-US" sz="1600" dirty="0" err="1">
                <a:latin typeface="Oracle Sans" panose="020B0503020204020204" pitchFamily="34" charset="0"/>
                <a:cs typeface="Oracle Sans" panose="020B0503020204020204" pitchFamily="34" charset="0"/>
              </a:rPr>
              <a:t>Créer</a:t>
            </a:r>
            <a:r>
              <a:rPr lang="en-US" sz="1600" dirty="0">
                <a:latin typeface="Oracle Sans" panose="020B0503020204020204" pitchFamily="34" charset="0"/>
                <a:cs typeface="Oracle Sans" panose="020B0503020204020204" pitchFamily="34" charset="0"/>
              </a:rPr>
              <a:t> les </a:t>
            </a:r>
            <a:r>
              <a:rPr lang="en-US" sz="1600" dirty="0" err="1">
                <a:latin typeface="Oracle Sans" panose="020B0503020204020204" pitchFamily="34" charset="0"/>
                <a:cs typeface="Oracle Sans" panose="020B0503020204020204" pitchFamily="34" charset="0"/>
              </a:rPr>
              <a:t>répliques</a:t>
            </a:r>
            <a:r>
              <a:rPr lang="en-US" sz="1600" dirty="0">
                <a:latin typeface="Oracle Sans" panose="020B0503020204020204" pitchFamily="34" charset="0"/>
                <a:cs typeface="Oracle Sans" panose="020B0503020204020204" pitchFamily="34" charset="0"/>
              </a:rPr>
              <a:t> :</a:t>
            </a:r>
            <a:endParaRPr lang="en-US" sz="1600" kern="1200" dirty="0">
              <a:solidFill>
                <a:schemeClr val="tx1"/>
              </a:solidFill>
              <a:ea typeface="+mn-ea"/>
            </a:endParaRPr>
          </a:p>
          <a:p>
            <a:pPr lvl="1">
              <a:lnSpc>
                <a:spcPct val="100000"/>
              </a:lnSpc>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repl</a:t>
            </a:r>
            <a:r>
              <a:rPr lang="en-US" sz="1600" dirty="0">
                <a:solidFill>
                  <a:schemeClr val="tx1"/>
                </a:solidFill>
                <a:latin typeface="Courier New" panose="02070309020205020404" pitchFamily="49" charset="0"/>
                <a:cs typeface="Courier New" panose="02070309020205020404" pitchFamily="49" charset="0"/>
              </a:rPr>
              <a:t> = </a:t>
            </a:r>
            <a:r>
              <a:rPr lang="en-US" sz="1600" b="1" dirty="0" err="1">
                <a:solidFill>
                  <a:schemeClr val="tx1"/>
                </a:solidFill>
                <a:latin typeface="Courier New" panose="02070309020205020404" pitchFamily="49" charset="0"/>
                <a:cs typeface="Courier New" panose="02070309020205020404" pitchFamily="49" charset="0"/>
              </a:rPr>
              <a:t>cs.createReplicaCluster</a:t>
            </a:r>
            <a:r>
              <a:rPr lang="en-US" sz="1600" dirty="0">
                <a:solidFill>
                  <a:schemeClr val="tx1"/>
                </a:solidFill>
                <a:latin typeface="Courier New" panose="02070309020205020404" pitchFamily="49" charset="0"/>
                <a:cs typeface="Courier New" panose="02070309020205020404" pitchFamily="49" charset="0"/>
              </a:rPr>
              <a:t>('repl_host1', '</a:t>
            </a:r>
            <a:r>
              <a:rPr lang="en-US" sz="1600" dirty="0" err="1">
                <a:solidFill>
                  <a:schemeClr val="tx1"/>
                </a:solidFill>
                <a:latin typeface="Courier New" panose="02070309020205020404" pitchFamily="49" charset="0"/>
                <a:cs typeface="Courier New" panose="02070309020205020404" pitchFamily="49" charset="0"/>
              </a:rPr>
              <a:t>repl_cluster</a:t>
            </a:r>
            <a:r>
              <a:rPr lang="en-US" sz="1600" dirty="0">
                <a:solidFill>
                  <a:schemeClr val="tx1"/>
                </a:solidFill>
                <a:latin typeface="Courier New" panose="02070309020205020404" pitchFamily="49" charset="0"/>
                <a:cs typeface="Courier New" panose="02070309020205020404" pitchFamily="49" charset="0"/>
              </a:rPr>
              <a:t>')</a:t>
            </a:r>
          </a:p>
          <a:p>
            <a:pPr marL="0" lvl="1">
              <a:lnSpc>
                <a:spcPct val="100000"/>
              </a:lnSpc>
              <a:spcBef>
                <a:spcPts val="600"/>
              </a:spcBef>
              <a:defRPr sz="2548"/>
            </a:pPr>
            <a:r>
              <a:rPr lang="en-US" sz="1600" dirty="0">
                <a:solidFill>
                  <a:schemeClr val="tx1"/>
                </a:solidFill>
                <a:latin typeface="Oracle Sans" panose="020B0503020204020204" pitchFamily="34" charset="0"/>
                <a:cs typeface="Oracle Sans" panose="020B0503020204020204" pitchFamily="34" charset="0"/>
              </a:rPr>
              <a:t>5. </a:t>
            </a:r>
            <a:r>
              <a:rPr lang="en-US" sz="1600" dirty="0" err="1">
                <a:solidFill>
                  <a:schemeClr val="tx1"/>
                </a:solidFill>
                <a:latin typeface="Oracle Sans" panose="020B0503020204020204" pitchFamily="34" charset="0"/>
                <a:cs typeface="Oracle Sans" panose="020B0503020204020204" pitchFamily="34" charset="0"/>
              </a:rPr>
              <a:t>Ajouter</a:t>
            </a:r>
            <a:r>
              <a:rPr lang="en-US" sz="1600" dirty="0">
                <a:solidFill>
                  <a:schemeClr val="tx1"/>
                </a:solidFill>
                <a:latin typeface="Oracle Sans" panose="020B0503020204020204" pitchFamily="34" charset="0"/>
                <a:cs typeface="Oracle Sans" panose="020B0503020204020204" pitchFamily="34" charset="0"/>
              </a:rPr>
              <a:t> les instances</a:t>
            </a:r>
            <a:r>
              <a:rPr lang="en-US" sz="1600" dirty="0">
                <a:latin typeface="Oracle Sans" panose="020B0503020204020204" pitchFamily="34" charset="0"/>
              </a:rPr>
              <a:t> :</a:t>
            </a:r>
            <a:endParaRPr lang="en-US" sz="1600" dirty="0">
              <a:solidFill>
                <a:schemeClr val="tx1"/>
              </a:solidFill>
              <a:latin typeface="Oracle Sans" panose="020B0503020204020204" pitchFamily="34" charset="0"/>
              <a:cs typeface="Oracle Sans" panose="020B0503020204020204" pitchFamily="34" charset="0"/>
            </a:endParaRPr>
          </a:p>
          <a:p>
            <a:pPr lvl="1">
              <a:lnSpc>
                <a:spcPct val="100000"/>
              </a:lnSpc>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repl.</a:t>
            </a:r>
            <a:r>
              <a:rPr lang="en-US" sz="1600" b="1" dirty="0" err="1">
                <a:solidFill>
                  <a:schemeClr val="tx1"/>
                </a:solidFill>
                <a:latin typeface="Courier New" panose="02070309020205020404" pitchFamily="49" charset="0"/>
                <a:cs typeface="Courier New" panose="02070309020205020404" pitchFamily="49" charset="0"/>
              </a:rPr>
              <a:t>addInstance</a:t>
            </a:r>
            <a:r>
              <a:rPr lang="en-US" sz="1600" dirty="0">
                <a:solidFill>
                  <a:schemeClr val="tx1"/>
                </a:solidFill>
                <a:latin typeface="Courier New" panose="02070309020205020404" pitchFamily="49" charset="0"/>
                <a:cs typeface="Courier New" panose="02070309020205020404" pitchFamily="49" charset="0"/>
              </a:rPr>
              <a:t>('repl_host2')</a:t>
            </a:r>
          </a:p>
          <a:p>
            <a:pPr lvl="1">
              <a:lnSpc>
                <a:spcPct val="100000"/>
              </a:lnSpc>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repl.</a:t>
            </a:r>
            <a:r>
              <a:rPr lang="en-US" sz="1600" b="1" dirty="0" err="1">
                <a:solidFill>
                  <a:schemeClr val="tx1"/>
                </a:solidFill>
                <a:latin typeface="Courier New" panose="02070309020205020404" pitchFamily="49" charset="0"/>
                <a:cs typeface="Courier New" panose="02070309020205020404" pitchFamily="49" charset="0"/>
              </a:rPr>
              <a:t>addInstance</a:t>
            </a:r>
            <a:r>
              <a:rPr lang="en-US" sz="1600" dirty="0">
                <a:solidFill>
                  <a:schemeClr val="tx1"/>
                </a:solidFill>
                <a:latin typeface="Courier New" panose="02070309020205020404" pitchFamily="49" charset="0"/>
                <a:cs typeface="Courier New" panose="02070309020205020404" pitchFamily="49" charset="0"/>
              </a:rPr>
              <a:t>('repl_host3')</a:t>
            </a:r>
          </a:p>
          <a:p>
            <a:pPr marL="0" lvl="1" algn="ctr">
              <a:lnSpc>
                <a:spcPct val="100000"/>
              </a:lnSpc>
              <a:spcBef>
                <a:spcPts val="600"/>
              </a:spcBef>
              <a:defRPr sz="2548"/>
            </a:pPr>
            <a:r>
              <a:rPr lang="en-US" sz="1600" b="1" i="1" dirty="0" err="1">
                <a:solidFill>
                  <a:schemeClr val="accent1"/>
                </a:solidFill>
                <a:latin typeface="Oracle Sans" panose="020B0503020204020204" pitchFamily="34" charset="0"/>
                <a:cs typeface="Oracle Sans" panose="020B0503020204020204" pitchFamily="34" charset="0"/>
              </a:rPr>
              <a:t>C’est</a:t>
            </a:r>
            <a:r>
              <a:rPr lang="en-US" sz="1600" b="1" i="1" dirty="0">
                <a:solidFill>
                  <a:schemeClr val="accent1"/>
                </a:solidFill>
                <a:latin typeface="Oracle Sans" panose="020B0503020204020204" pitchFamily="34" charset="0"/>
                <a:cs typeface="Oracle Sans" panose="020B0503020204020204" pitchFamily="34" charset="0"/>
              </a:rPr>
              <a:t> tout ! 😀</a:t>
            </a:r>
          </a:p>
          <a:p>
            <a:pPr marL="0" lvl="1">
              <a:lnSpc>
                <a:spcPct val="100000"/>
              </a:lnSpc>
              <a:spcBef>
                <a:spcPts val="600"/>
              </a:spcBef>
              <a:defRPr sz="2548"/>
            </a:pPr>
            <a:r>
              <a:rPr lang="en-US" sz="1600" dirty="0">
                <a:solidFill>
                  <a:schemeClr val="tx1"/>
                </a:solidFill>
                <a:latin typeface="Oracle Sans" panose="020B0503020204020204" pitchFamily="34" charset="0"/>
                <a:cs typeface="Oracle Sans" panose="020B0503020204020204" pitchFamily="34" charset="0"/>
              </a:rPr>
              <a:t>Vous </a:t>
            </a:r>
            <a:r>
              <a:rPr lang="en-US" sz="1600" dirty="0" err="1">
                <a:solidFill>
                  <a:schemeClr val="tx1"/>
                </a:solidFill>
                <a:latin typeface="Oracle Sans" panose="020B0503020204020204" pitchFamily="34" charset="0"/>
                <a:cs typeface="Oracle Sans" panose="020B0503020204020204" pitchFamily="34" charset="0"/>
              </a:rPr>
              <a:t>pouvez</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maintenant</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vérifier</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l'état</a:t>
            </a:r>
            <a:r>
              <a:rPr lang="en-US" sz="1600" dirty="0">
                <a:solidFill>
                  <a:schemeClr val="tx1"/>
                </a:solidFill>
                <a:latin typeface="Oracle Sans" panose="020B0503020204020204" pitchFamily="34" charset="0"/>
                <a:cs typeface="Oracle Sans" panose="020B0503020204020204" pitchFamily="34" charset="0"/>
              </a:rPr>
              <a:t> de </a:t>
            </a:r>
            <a:r>
              <a:rPr lang="en-US" sz="1600" dirty="0" err="1">
                <a:solidFill>
                  <a:schemeClr val="tx1"/>
                </a:solidFill>
                <a:latin typeface="Oracle Sans" panose="020B0503020204020204" pitchFamily="34" charset="0"/>
                <a:cs typeface="Oracle Sans" panose="020B0503020204020204" pitchFamily="34" charset="0"/>
              </a:rPr>
              <a:t>votre</a:t>
            </a:r>
            <a:r>
              <a:rPr lang="en-US" sz="1600" dirty="0">
                <a:solidFill>
                  <a:schemeClr val="tx1"/>
                </a:solidFill>
                <a:latin typeface="Oracle Sans" panose="020B0503020204020204" pitchFamily="34" charset="0"/>
                <a:cs typeface="Oracle Sans" panose="020B0503020204020204" pitchFamily="34" charset="0"/>
              </a:rPr>
              <a:t> </a:t>
            </a:r>
            <a:r>
              <a:rPr lang="en-US" sz="1600" dirty="0" err="1">
                <a:solidFill>
                  <a:schemeClr val="tx1"/>
                </a:solidFill>
                <a:latin typeface="Oracle Sans" panose="020B0503020204020204" pitchFamily="34" charset="0"/>
                <a:cs typeface="Oracle Sans" panose="020B0503020204020204" pitchFamily="34" charset="0"/>
              </a:rPr>
              <a:t>ClusterSet</a:t>
            </a:r>
            <a:endParaRPr lang="en-US" sz="1600" dirty="0">
              <a:solidFill>
                <a:schemeClr val="tx1"/>
              </a:solidFill>
              <a:latin typeface="Oracle Sans" panose="020B0503020204020204" pitchFamily="34" charset="0"/>
              <a:cs typeface="Oracle Sans" panose="020B0503020204020204" pitchFamily="34" charset="0"/>
            </a:endParaRPr>
          </a:p>
          <a:p>
            <a:pPr lvl="1">
              <a:lnSpc>
                <a:spcPct val="100000"/>
              </a:lnSpc>
            </a:pPr>
            <a:r>
              <a:rPr lang="en-US" sz="1600" dirty="0">
                <a:solidFill>
                  <a:srgbClr val="0070C0"/>
                </a:solidFill>
                <a:highlight>
                  <a:srgbClr val="C0C0C0"/>
                </a:highlight>
                <a:latin typeface="Courier New" panose="02070309020205020404" pitchFamily="49" charset="0"/>
                <a:cs typeface="Courier New" panose="02070309020205020404" pitchFamily="49" charset="0"/>
              </a:rPr>
              <a:t> My</a:t>
            </a:r>
            <a:r>
              <a:rPr lang="en-US" sz="1600" dirty="0">
                <a:solidFill>
                  <a:schemeClr val="accent1">
                    <a:lumMod val="60000"/>
                    <a:lumOff val="40000"/>
                  </a:schemeClr>
                </a:solidFill>
                <a:highlight>
                  <a:srgbClr val="C0C0C0"/>
                </a:highlight>
                <a:latin typeface="Courier New" panose="02070309020205020404" pitchFamily="49" charset="0"/>
                <a:cs typeface="Courier New" panose="02070309020205020404" pitchFamily="49" charset="0"/>
              </a:rPr>
              <a:t>SQL</a:t>
            </a:r>
            <a:r>
              <a:rPr lang="en-US" sz="1600" dirty="0">
                <a:highlight>
                  <a:srgbClr val="C0C0C0"/>
                </a:highlight>
                <a:latin typeface="Courier New" panose="02070309020205020404" pitchFamily="49" charset="0"/>
                <a:cs typeface="Courier New" panose="02070309020205020404" pitchFamily="49" charset="0"/>
              </a:rPr>
              <a:t> </a:t>
            </a:r>
            <a:r>
              <a:rPr lang="en-US" sz="1600" dirty="0">
                <a:highlight>
                  <a:srgbClr val="FFFF00"/>
                </a:highlight>
                <a:latin typeface="Courier New" panose="02070309020205020404" pitchFamily="49" charset="0"/>
                <a:cs typeface="Courier New" panose="02070309020205020404" pitchFamily="49" charset="0"/>
              </a:rPr>
              <a:t> JS </a:t>
            </a:r>
            <a:r>
              <a:rPr lang="en-US" sz="1600" dirty="0">
                <a:latin typeface="Courier New" panose="02070309020205020404" pitchFamily="49" charset="0"/>
                <a:cs typeface="Courier New" panose="02070309020205020404" pitchFamily="49" charset="0"/>
              </a:rPr>
              <a:t>&gt; </a:t>
            </a:r>
            <a:r>
              <a:rPr lang="en-US" sz="1600" dirty="0" err="1">
                <a:solidFill>
                  <a:schemeClr val="tx1"/>
                </a:solidFill>
                <a:latin typeface="Courier New" panose="02070309020205020404" pitchFamily="49" charset="0"/>
                <a:cs typeface="Courier New" panose="02070309020205020404" pitchFamily="49" charset="0"/>
              </a:rPr>
              <a:t>cs.status</a:t>
            </a:r>
            <a:r>
              <a:rPr lang="en-US" sz="1600" dirty="0">
                <a:solidFill>
                  <a:schemeClr val="tx1"/>
                </a:solidFill>
                <a:latin typeface="Courier New" panose="02070309020205020404" pitchFamily="49" charset="0"/>
                <a:cs typeface="Courier New" panose="02070309020205020404" pitchFamily="49" charset="0"/>
              </a:rPr>
              <a:t>()</a:t>
            </a:r>
          </a:p>
          <a:p>
            <a:pPr lvl="1"/>
            <a:endParaRPr lang="it-IT" dirty="0"/>
          </a:p>
        </p:txBody>
      </p:sp>
      <p:sp>
        <p:nvSpPr>
          <p:cNvPr id="2" name="Title 1">
            <a:extLst>
              <a:ext uri="{FF2B5EF4-FFF2-40B4-BE49-F238E27FC236}">
                <a16:creationId xmlns:a16="http://schemas.microsoft.com/office/drawing/2014/main" id="{439958F9-9634-411B-A37A-D2B7EC5CDC94}"/>
              </a:ext>
            </a:extLst>
          </p:cNvPr>
          <p:cNvSpPr>
            <a:spLocks noGrp="1"/>
          </p:cNvSpPr>
          <p:nvPr>
            <p:ph type="title"/>
          </p:nvPr>
        </p:nvSpPr>
        <p:spPr/>
        <p:txBody>
          <a:bodyPr/>
          <a:lstStyle/>
          <a:p>
            <a:r>
              <a:rPr lang="it-IT" dirty="0"/>
              <a:t>InnoDB ClusterSet: </a:t>
            </a:r>
            <a:r>
              <a:rPr lang="it-IT" dirty="0" err="1">
                <a:solidFill>
                  <a:srgbClr val="FF0000"/>
                </a:solidFill>
              </a:rPr>
              <a:t>minimal</a:t>
            </a:r>
            <a:r>
              <a:rPr lang="it-IT" dirty="0"/>
              <a:t> setup</a:t>
            </a:r>
          </a:p>
        </p:txBody>
      </p:sp>
      <p:sp>
        <p:nvSpPr>
          <p:cNvPr id="4" name="Slide Number Placeholder 3">
            <a:extLst>
              <a:ext uri="{FF2B5EF4-FFF2-40B4-BE49-F238E27FC236}">
                <a16:creationId xmlns:a16="http://schemas.microsoft.com/office/drawing/2014/main" id="{913AC710-C9BE-4FC8-93A2-909C248CDA3A}"/>
              </a:ext>
            </a:extLst>
          </p:cNvPr>
          <p:cNvSpPr>
            <a:spLocks noGrp="1"/>
          </p:cNvSpPr>
          <p:nvPr>
            <p:ph type="sldNum" sz="quarter" idx="16"/>
          </p:nvPr>
        </p:nvSpPr>
        <p:spPr/>
        <p:txBody>
          <a:bodyPr/>
          <a:lstStyle/>
          <a:p>
            <a:fld id="{7C371504-33D9-B044-8C50-620C44A06CB1}" type="slidenum">
              <a:rPr lang="en-US" smtClean="0"/>
              <a:pPr/>
              <a:t>38</a:t>
            </a:fld>
            <a:endParaRPr lang="en-US" dirty="0"/>
          </a:p>
        </p:txBody>
      </p:sp>
      <p:sp>
        <p:nvSpPr>
          <p:cNvPr id="5" name="Footer Placeholder 3">
            <a:extLst>
              <a:ext uri="{FF2B5EF4-FFF2-40B4-BE49-F238E27FC236}">
                <a16:creationId xmlns:a16="http://schemas.microsoft.com/office/drawing/2014/main" id="{9BB48B9E-DF6E-43AF-91E6-FB4D220EE17B}"/>
              </a:ext>
            </a:extLst>
          </p:cNvPr>
          <p:cNvSpPr txBox="1">
            <a:spLocks/>
          </p:cNvSpPr>
          <p:nvPr/>
        </p:nvSpPr>
        <p:spPr>
          <a:xfrm>
            <a:off x="955693" y="641910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8B8580"/>
                </a:solidFill>
              </a:rPr>
              <a:t>Copyright © 2024 Oracle and/or its affiliates</a:t>
            </a:r>
          </a:p>
        </p:txBody>
      </p:sp>
      <p:pic>
        <p:nvPicPr>
          <p:cNvPr id="6" name="Espace réservé du contenu 14">
            <a:extLst>
              <a:ext uri="{FF2B5EF4-FFF2-40B4-BE49-F238E27FC236}">
                <a16:creationId xmlns:a16="http://schemas.microsoft.com/office/drawing/2014/main" id="{5FB7C956-42B2-A495-4520-5EB770E71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936" y="659694"/>
            <a:ext cx="1137369" cy="1137369"/>
          </a:xfrm>
          <a:prstGeom prst="rect">
            <a:avLst/>
          </a:prstGeom>
        </p:spPr>
      </p:pic>
    </p:spTree>
    <p:extLst>
      <p:ext uri="{BB962C8B-B14F-4D97-AF65-F5344CB8AC3E}">
        <p14:creationId xmlns:p14="http://schemas.microsoft.com/office/powerpoint/2010/main" val="26677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GB" sz="4800" dirty="0" err="1"/>
              <a:t>Synthèse</a:t>
            </a:r>
            <a:r>
              <a:rPr lang="en-GB" sz="4800" dirty="0"/>
              <a:t> et Perspectives</a:t>
            </a:r>
          </a:p>
        </p:txBody>
      </p:sp>
      <p:sp>
        <p:nvSpPr>
          <p:cNvPr id="5" name="Footer Placeholder 4"/>
          <p:cNvSpPr>
            <a:spLocks noGrp="1"/>
          </p:cNvSpPr>
          <p:nvPr>
            <p:ph type="ftr" sz="quarter" idx="17"/>
          </p:nvPr>
        </p:nvSpPr>
        <p:spPr/>
        <p:txBody>
          <a:bodyPr/>
          <a:lstStyle/>
          <a:p>
            <a:r>
              <a:rPr lang="en-US"/>
              <a:t>Copyright © 2024, Oracle and/or its affiliates. All rights reserved.</a:t>
            </a:r>
          </a:p>
        </p:txBody>
      </p:sp>
      <p:sp>
        <p:nvSpPr>
          <p:cNvPr id="6" name="Slide Number Placeholder 5"/>
          <p:cNvSpPr>
            <a:spLocks noGrp="1"/>
          </p:cNvSpPr>
          <p:nvPr>
            <p:ph type="sldNum" sz="quarter" idx="18"/>
          </p:nvPr>
        </p:nvSpPr>
        <p:spPr/>
        <p:txBody>
          <a:bodyPr/>
          <a:lstStyle/>
          <a:p>
            <a:fld id="{345D60D9-5372-5F40-9443-0F9AE5BDC3C8}" type="slidenum">
              <a:rPr lang="en-US" smtClean="0"/>
              <a:pPr/>
              <a:t>39</a:t>
            </a:fld>
            <a:endParaRPr lang="en-US"/>
          </a:p>
        </p:txBody>
      </p:sp>
      <p:pic>
        <p:nvPicPr>
          <p:cNvPr id="4" name="Image 3">
            <a:extLst>
              <a:ext uri="{FF2B5EF4-FFF2-40B4-BE49-F238E27FC236}">
                <a16:creationId xmlns:a16="http://schemas.microsoft.com/office/drawing/2014/main" id="{389A9F2A-FEE3-8F38-ECF7-D51ACD524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8218" y="1441450"/>
            <a:ext cx="3975100" cy="3975100"/>
          </a:xfrm>
          <a:prstGeom prst="rect">
            <a:avLst/>
          </a:prstGeom>
        </p:spPr>
      </p:pic>
    </p:spTree>
    <p:extLst>
      <p:ext uri="{BB962C8B-B14F-4D97-AF65-F5344CB8AC3E}">
        <p14:creationId xmlns:p14="http://schemas.microsoft.com/office/powerpoint/2010/main" val="238087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MySQL Enterprise Edition</a:t>
            </a:r>
          </a:p>
        </p:txBody>
      </p:sp>
      <p:sp>
        <p:nvSpPr>
          <p:cNvPr id="4" name="Slide Number Placeholder 3"/>
          <p:cNvSpPr>
            <a:spLocks noGrp="1"/>
          </p:cNvSpPr>
          <p:nvPr>
            <p:ph type="sldNum" sz="quarter" idx="16"/>
          </p:nvPr>
        </p:nvSpPr>
        <p:spPr/>
        <p:txBody>
          <a:bodyPr/>
          <a:lstStyle/>
          <a:p>
            <a:fld id="{7C371504-33D9-B044-8C50-620C44A06CB1}" type="slidenum">
              <a:rPr lang="en-US" smtClean="0"/>
              <a:pPr/>
              <a:t>4</a:t>
            </a:fld>
            <a:endParaRPr lang="en-US" dirty="0"/>
          </a:p>
        </p:txBody>
      </p:sp>
      <p:sp>
        <p:nvSpPr>
          <p:cNvPr id="19" name="Rectangle 8"/>
          <p:cNvSpPr>
            <a:spLocks noChangeArrowheads="1"/>
          </p:cNvSpPr>
          <p:nvPr/>
        </p:nvSpPr>
        <p:spPr bwMode="gray">
          <a:xfrm>
            <a:off x="8172450" y="1752600"/>
            <a:ext cx="3567113" cy="1011238"/>
          </a:xfrm>
          <a:prstGeom prst="rect">
            <a:avLst/>
          </a:prstGeom>
          <a:solidFill>
            <a:schemeClr val="accent1"/>
          </a:solidFill>
          <a:ln>
            <a:noFill/>
          </a:ln>
        </p:spPr>
        <p:txBody>
          <a:bodyPr lIns="121899" tIns="60949" rIns="0" bIns="60949" anchor="b"/>
          <a:lstStyle/>
          <a:p>
            <a:pPr>
              <a:defRPr/>
            </a:pPr>
            <a:endParaRPr lang="en-US" sz="900" kern="0" dirty="0">
              <a:solidFill>
                <a:srgbClr val="FFFFFF"/>
              </a:solidFill>
              <a:ea typeface="ヒラギノ角ゴ Pro W3"/>
              <a:cs typeface="ヒラギノ角ゴ Pro W3"/>
            </a:endParaRPr>
          </a:p>
        </p:txBody>
      </p:sp>
      <p:sp>
        <p:nvSpPr>
          <p:cNvPr id="20" name="Rectangle 8"/>
          <p:cNvSpPr>
            <a:spLocks noChangeArrowheads="1"/>
          </p:cNvSpPr>
          <p:nvPr/>
        </p:nvSpPr>
        <p:spPr bwMode="gray">
          <a:xfrm>
            <a:off x="8156575" y="2738438"/>
            <a:ext cx="3597275" cy="3043535"/>
          </a:xfrm>
          <a:prstGeom prst="rect">
            <a:avLst/>
          </a:prstGeom>
          <a:solidFill>
            <a:srgbClr val="8B8580"/>
          </a:solidFill>
          <a:ln w="19050">
            <a:solidFill>
              <a:srgbClr val="FFFFFF"/>
            </a:solidFill>
            <a:miter lim="800000"/>
            <a:headEnd/>
            <a:tailEnd/>
          </a:ln>
        </p:spPr>
        <p:txBody>
          <a:bodyPr wrap="none" lIns="121899" tIns="60949" rIns="121899" bIns="60949" anchor="ctr"/>
          <a:lstStyle/>
          <a:p>
            <a:endParaRPr lang="en-US" sz="3200" dirty="0">
              <a:solidFill>
                <a:srgbClr val="79726D"/>
              </a:solidFill>
            </a:endParaRPr>
          </a:p>
        </p:txBody>
      </p:sp>
      <p:sp>
        <p:nvSpPr>
          <p:cNvPr id="21" name="Rectangle 8"/>
          <p:cNvSpPr>
            <a:spLocks noChangeArrowheads="1"/>
          </p:cNvSpPr>
          <p:nvPr/>
        </p:nvSpPr>
        <p:spPr bwMode="gray">
          <a:xfrm>
            <a:off x="4346575" y="1752600"/>
            <a:ext cx="3575050" cy="1011238"/>
          </a:xfrm>
          <a:prstGeom prst="rect">
            <a:avLst/>
          </a:prstGeom>
          <a:solidFill>
            <a:schemeClr val="accent1"/>
          </a:solidFill>
          <a:ln>
            <a:noFill/>
          </a:ln>
        </p:spPr>
        <p:txBody>
          <a:bodyPr lIns="121899" tIns="60949" rIns="0" bIns="60949" anchor="b"/>
          <a:lstStyle/>
          <a:p>
            <a:pPr>
              <a:defRPr/>
            </a:pPr>
            <a:endParaRPr lang="en-US" sz="900" kern="0" dirty="0">
              <a:solidFill>
                <a:srgbClr val="FFFFFF"/>
              </a:solidFill>
              <a:ea typeface="ヒラギノ角ゴ Pro W3"/>
              <a:cs typeface="ヒラギノ角ゴ Pro W3"/>
            </a:endParaRPr>
          </a:p>
        </p:txBody>
      </p:sp>
      <p:sp>
        <p:nvSpPr>
          <p:cNvPr id="22" name="Rectangle 8"/>
          <p:cNvSpPr>
            <a:spLocks noChangeArrowheads="1"/>
          </p:cNvSpPr>
          <p:nvPr/>
        </p:nvSpPr>
        <p:spPr bwMode="gray">
          <a:xfrm>
            <a:off x="533400" y="1752600"/>
            <a:ext cx="3571875" cy="1011238"/>
          </a:xfrm>
          <a:prstGeom prst="rect">
            <a:avLst/>
          </a:prstGeom>
          <a:solidFill>
            <a:schemeClr val="accent1"/>
          </a:solidFill>
          <a:ln>
            <a:solidFill>
              <a:schemeClr val="accent1"/>
            </a:solidFill>
          </a:ln>
        </p:spPr>
        <p:txBody>
          <a:bodyPr lIns="121899" tIns="60949" rIns="0" bIns="60949" anchor="b"/>
          <a:lstStyle/>
          <a:p>
            <a:pPr>
              <a:defRPr/>
            </a:pPr>
            <a:endParaRPr lang="en-US" sz="900" kern="0" dirty="0">
              <a:solidFill>
                <a:srgbClr val="FFFFFF"/>
              </a:solidFill>
              <a:ea typeface="ヒラギノ角ゴ Pro W3"/>
              <a:cs typeface="ヒラギノ角ゴ Pro W3"/>
            </a:endParaRPr>
          </a:p>
        </p:txBody>
      </p:sp>
      <p:sp>
        <p:nvSpPr>
          <p:cNvPr id="23" name="Text Box 19"/>
          <p:cNvSpPr txBox="1">
            <a:spLocks noChangeArrowheads="1"/>
          </p:cNvSpPr>
          <p:nvPr/>
        </p:nvSpPr>
        <p:spPr bwMode="gray">
          <a:xfrm flipH="1">
            <a:off x="4565650" y="1960563"/>
            <a:ext cx="3136900" cy="596900"/>
          </a:xfrm>
          <a:prstGeom prst="rect">
            <a:avLst/>
          </a:prstGeom>
          <a:noFill/>
          <a:ln w="19050">
            <a:noFill/>
            <a:miter lim="800000"/>
            <a:headEnd/>
            <a:tailEnd/>
          </a:ln>
        </p:spPr>
        <p:txBody>
          <a:bodyPr lIns="121899" tIns="60949" rIns="121899" bIns="60949" anchor="ctr"/>
          <a:lstStyle/>
          <a:p>
            <a:pPr algn="ctr">
              <a:lnSpc>
                <a:spcPct val="85000"/>
              </a:lnSpc>
            </a:pPr>
            <a:r>
              <a:rPr lang="en-US" sz="2800" dirty="0">
                <a:solidFill>
                  <a:srgbClr val="FFFFFF"/>
                </a:solidFill>
              </a:rPr>
              <a:t>Management Tools</a:t>
            </a:r>
          </a:p>
        </p:txBody>
      </p:sp>
      <p:sp>
        <p:nvSpPr>
          <p:cNvPr id="24" name="Text Box 19"/>
          <p:cNvSpPr txBox="1">
            <a:spLocks noChangeArrowheads="1"/>
          </p:cNvSpPr>
          <p:nvPr/>
        </p:nvSpPr>
        <p:spPr bwMode="gray">
          <a:xfrm flipH="1">
            <a:off x="757238" y="1960563"/>
            <a:ext cx="3114675" cy="596900"/>
          </a:xfrm>
          <a:prstGeom prst="rect">
            <a:avLst/>
          </a:prstGeom>
          <a:noFill/>
          <a:ln>
            <a:noFill/>
          </a:ln>
        </p:spPr>
        <p:txBody>
          <a:bodyPr lIns="121899" tIns="60949" rIns="121899" bIns="60949"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defRPr/>
            </a:pPr>
            <a:r>
              <a:rPr lang="en-US" sz="2800" dirty="0">
                <a:solidFill>
                  <a:srgbClr val="FFFFFF"/>
                </a:solidFill>
                <a:latin typeface="+mn-lt"/>
                <a:cs typeface="Arial" charset="0"/>
              </a:rPr>
              <a:t>Advanced Features</a:t>
            </a:r>
          </a:p>
        </p:txBody>
      </p:sp>
      <p:sp>
        <p:nvSpPr>
          <p:cNvPr id="25" name="Text Box 19"/>
          <p:cNvSpPr txBox="1">
            <a:spLocks noChangeArrowheads="1"/>
          </p:cNvSpPr>
          <p:nvPr/>
        </p:nvSpPr>
        <p:spPr bwMode="gray">
          <a:xfrm flipH="1">
            <a:off x="8235950" y="1960563"/>
            <a:ext cx="3429000" cy="596900"/>
          </a:xfrm>
          <a:prstGeom prst="rect">
            <a:avLst/>
          </a:prstGeom>
          <a:noFill/>
          <a:ln w="19050">
            <a:noFill/>
            <a:miter lim="800000"/>
            <a:headEnd/>
            <a:tailEnd/>
          </a:ln>
        </p:spPr>
        <p:txBody>
          <a:bodyPr lIns="121899" tIns="60949" rIns="121899" bIns="60949" anchor="ctr"/>
          <a:lstStyle/>
          <a:p>
            <a:pPr algn="ctr">
              <a:lnSpc>
                <a:spcPct val="85000"/>
              </a:lnSpc>
            </a:pPr>
            <a:r>
              <a:rPr lang="en-US" sz="2800" dirty="0">
                <a:solidFill>
                  <a:srgbClr val="FFFFFF"/>
                </a:solidFill>
              </a:rPr>
              <a:t>Support</a:t>
            </a:r>
          </a:p>
        </p:txBody>
      </p:sp>
      <p:sp>
        <p:nvSpPr>
          <p:cNvPr id="26" name="Rectangle 8"/>
          <p:cNvSpPr>
            <a:spLocks noChangeArrowheads="1"/>
          </p:cNvSpPr>
          <p:nvPr/>
        </p:nvSpPr>
        <p:spPr bwMode="gray">
          <a:xfrm>
            <a:off x="4349750" y="2738438"/>
            <a:ext cx="3598863" cy="2969573"/>
          </a:xfrm>
          <a:prstGeom prst="rect">
            <a:avLst/>
          </a:prstGeom>
          <a:solidFill>
            <a:srgbClr val="8B8580"/>
          </a:solidFill>
          <a:ln w="19050">
            <a:solidFill>
              <a:srgbClr val="FFFFFF"/>
            </a:solidFill>
            <a:miter lim="800000"/>
            <a:headEnd/>
            <a:tailEnd/>
          </a:ln>
        </p:spPr>
        <p:txBody>
          <a:bodyPr wrap="none" lIns="121899" tIns="60949" rIns="121899" bIns="60949" anchor="ctr"/>
          <a:lstStyle/>
          <a:p>
            <a:endParaRPr lang="en-US" sz="3200" dirty="0">
              <a:solidFill>
                <a:srgbClr val="79726D"/>
              </a:solidFill>
            </a:endParaRPr>
          </a:p>
        </p:txBody>
      </p:sp>
      <p:sp>
        <p:nvSpPr>
          <p:cNvPr id="27" name="Rectangle 8"/>
          <p:cNvSpPr>
            <a:spLocks noChangeArrowheads="1"/>
          </p:cNvSpPr>
          <p:nvPr/>
        </p:nvSpPr>
        <p:spPr bwMode="gray">
          <a:xfrm>
            <a:off x="530225" y="2738438"/>
            <a:ext cx="3598863" cy="2969573"/>
          </a:xfrm>
          <a:prstGeom prst="rect">
            <a:avLst/>
          </a:prstGeom>
          <a:solidFill>
            <a:srgbClr val="8B8580"/>
          </a:solidFill>
          <a:ln w="19050">
            <a:solidFill>
              <a:srgbClr val="FFFFFF"/>
            </a:solidFill>
            <a:miter lim="800000"/>
            <a:headEnd/>
            <a:tailEnd/>
          </a:ln>
        </p:spPr>
        <p:txBody>
          <a:bodyPr wrap="none" lIns="121899" tIns="60949" rIns="121899" bIns="60949" anchor="ctr"/>
          <a:lstStyle/>
          <a:p>
            <a:endParaRPr lang="en-US" sz="3200" dirty="0">
              <a:solidFill>
                <a:srgbClr val="79726D"/>
              </a:solidFill>
            </a:endParaRPr>
          </a:p>
        </p:txBody>
      </p:sp>
      <p:sp>
        <p:nvSpPr>
          <p:cNvPr id="28" name="Rectangle 6"/>
          <p:cNvSpPr>
            <a:spLocks/>
          </p:cNvSpPr>
          <p:nvPr/>
        </p:nvSpPr>
        <p:spPr bwMode="auto">
          <a:xfrm>
            <a:off x="641350" y="2927350"/>
            <a:ext cx="3451225" cy="1168400"/>
          </a:xfrm>
          <a:prstGeom prst="rect">
            <a:avLst/>
          </a:prstGeom>
          <a:noFill/>
          <a:ln w="12700">
            <a:noFill/>
            <a:miter lim="800000"/>
            <a:headEnd/>
            <a:tailEnd/>
          </a:ln>
        </p:spPr>
        <p:txBody>
          <a:bodyPr lIns="0" tIns="0" rIns="0" bIns="0"/>
          <a:lstStyle/>
          <a:p>
            <a:pPr marL="377825" indent="-190500">
              <a:buSzPct val="125000"/>
              <a:buFont typeface="Arial" pitchFamily="34" charset="0"/>
              <a:buChar char="•"/>
            </a:pPr>
            <a:r>
              <a:rPr lang="en-US" sz="2400" dirty="0">
                <a:solidFill>
                  <a:schemeClr val="bg1"/>
                </a:solidFill>
                <a:sym typeface="Arial" pitchFamily="34" charset="0"/>
              </a:rPr>
              <a:t>Scalability</a:t>
            </a:r>
          </a:p>
          <a:p>
            <a:pPr marL="377825" indent="-190500">
              <a:buSzPct val="125000"/>
              <a:buFont typeface="Arial" pitchFamily="34" charset="0"/>
              <a:buChar char="•"/>
            </a:pPr>
            <a:r>
              <a:rPr lang="it-IT" sz="2400" dirty="0">
                <a:solidFill>
                  <a:schemeClr val="bg1"/>
                </a:solidFill>
                <a:sym typeface="Arial" pitchFamily="34" charset="0"/>
              </a:rPr>
              <a:t>High </a:t>
            </a:r>
            <a:r>
              <a:rPr lang="it-IT" sz="2400" dirty="0" err="1">
                <a:solidFill>
                  <a:schemeClr val="bg1"/>
                </a:solidFill>
                <a:sym typeface="Arial" pitchFamily="34" charset="0"/>
              </a:rPr>
              <a:t>Availability</a:t>
            </a:r>
            <a:endParaRPr lang="it-IT" sz="2400" dirty="0">
              <a:solidFill>
                <a:schemeClr val="bg1"/>
              </a:solidFill>
              <a:sym typeface="Arial" pitchFamily="34" charset="0"/>
            </a:endParaRPr>
          </a:p>
          <a:p>
            <a:pPr marL="377825" indent="-190500">
              <a:buSzPct val="125000"/>
              <a:buFont typeface="Arial" pitchFamily="34" charset="0"/>
              <a:buChar char="•"/>
            </a:pPr>
            <a:r>
              <a:rPr lang="en-US" sz="2400" dirty="0">
                <a:solidFill>
                  <a:schemeClr val="bg1"/>
                </a:solidFill>
                <a:sym typeface="Arial" pitchFamily="34" charset="0"/>
              </a:rPr>
              <a:t>Authentication</a:t>
            </a:r>
          </a:p>
          <a:p>
            <a:pPr marL="377825" indent="-190500">
              <a:buSzPct val="125000"/>
              <a:buFont typeface="Arial" pitchFamily="34" charset="0"/>
              <a:buChar char="•"/>
            </a:pPr>
            <a:r>
              <a:rPr lang="fi-FI" sz="2400" dirty="0">
                <a:solidFill>
                  <a:schemeClr val="bg1"/>
                </a:solidFill>
                <a:sym typeface="Arial" pitchFamily="34" charset="0"/>
              </a:rPr>
              <a:t>Audit</a:t>
            </a:r>
          </a:p>
          <a:p>
            <a:pPr marL="377825" indent="-190500">
              <a:buSzPct val="125000"/>
              <a:buFont typeface="Arial" pitchFamily="34" charset="0"/>
              <a:buChar char="•"/>
            </a:pPr>
            <a:r>
              <a:rPr lang="fi-FI" sz="2400" dirty="0" err="1">
                <a:solidFill>
                  <a:schemeClr val="bg1"/>
                </a:solidFill>
                <a:sym typeface="Arial" pitchFamily="34" charset="0"/>
              </a:rPr>
              <a:t>Encryption</a:t>
            </a:r>
            <a:r>
              <a:rPr lang="fi-FI" sz="2400" dirty="0">
                <a:solidFill>
                  <a:schemeClr val="bg1"/>
                </a:solidFill>
                <a:sym typeface="Arial" pitchFamily="34" charset="0"/>
              </a:rPr>
              <a:t> + TDE</a:t>
            </a:r>
          </a:p>
          <a:p>
            <a:pPr marL="377825" indent="-190500">
              <a:buSzPct val="125000"/>
              <a:buFont typeface="Arial" pitchFamily="34" charset="0"/>
              <a:buChar char="•"/>
            </a:pPr>
            <a:r>
              <a:rPr lang="fi-FI" sz="2400" dirty="0" err="1">
                <a:solidFill>
                  <a:schemeClr val="bg1"/>
                </a:solidFill>
                <a:sym typeface="Arial" pitchFamily="34" charset="0"/>
              </a:rPr>
              <a:t>Firewall</a:t>
            </a:r>
            <a:endParaRPr lang="fi-FI" sz="2400" dirty="0">
              <a:solidFill>
                <a:schemeClr val="bg1"/>
              </a:solidFill>
              <a:sym typeface="Arial" pitchFamily="34" charset="0"/>
            </a:endParaRPr>
          </a:p>
          <a:p>
            <a:pPr marL="377825" indent="-190500">
              <a:buSzPct val="125000"/>
              <a:buFont typeface="Arial" pitchFamily="34" charset="0"/>
              <a:buChar char="•"/>
            </a:pPr>
            <a:r>
              <a:rPr lang="fi-FI" sz="2400" dirty="0" err="1">
                <a:solidFill>
                  <a:schemeClr val="bg1"/>
                </a:solidFill>
                <a:sym typeface="Arial" pitchFamily="34" charset="0"/>
              </a:rPr>
              <a:t>Masking</a:t>
            </a:r>
            <a:endParaRPr lang="fi-FI" sz="2400" dirty="0">
              <a:solidFill>
                <a:schemeClr val="bg1"/>
              </a:solidFill>
              <a:sym typeface="Arial" pitchFamily="34" charset="0"/>
            </a:endParaRPr>
          </a:p>
        </p:txBody>
      </p:sp>
      <p:sp>
        <p:nvSpPr>
          <p:cNvPr id="29" name="Rectangle 6"/>
          <p:cNvSpPr>
            <a:spLocks/>
          </p:cNvSpPr>
          <p:nvPr/>
        </p:nvSpPr>
        <p:spPr bwMode="auto">
          <a:xfrm>
            <a:off x="4418013" y="2863850"/>
            <a:ext cx="3451225" cy="1671638"/>
          </a:xfrm>
          <a:prstGeom prst="rect">
            <a:avLst/>
          </a:prstGeom>
          <a:noFill/>
          <a:ln w="12700">
            <a:noFill/>
            <a:miter lim="800000"/>
            <a:headEnd/>
            <a:tailEnd/>
          </a:ln>
        </p:spPr>
        <p:txBody>
          <a:bodyPr lIns="0" tIns="0" rIns="0" bIns="0"/>
          <a:lstStyle/>
          <a:p>
            <a:pPr marL="377825" indent="-190500">
              <a:buSzPct val="125000"/>
              <a:buFont typeface="Arial" pitchFamily="34" charset="0"/>
              <a:buChar char="•"/>
            </a:pPr>
            <a:r>
              <a:rPr lang="en-US" sz="2400" dirty="0">
                <a:solidFill>
                  <a:schemeClr val="bg1"/>
                </a:solidFill>
                <a:sym typeface="Arial" pitchFamily="34" charset="0"/>
              </a:rPr>
              <a:t>Monitoring</a:t>
            </a:r>
          </a:p>
          <a:p>
            <a:pPr marL="377825" indent="-190500">
              <a:buSzPct val="125000"/>
              <a:buFont typeface="Arial" pitchFamily="34" charset="0"/>
              <a:buChar char="•"/>
            </a:pPr>
            <a:r>
              <a:rPr lang="en-US" sz="2400" dirty="0">
                <a:solidFill>
                  <a:schemeClr val="bg1"/>
                </a:solidFill>
                <a:sym typeface="Arial" pitchFamily="34" charset="0"/>
              </a:rPr>
              <a:t>Backup</a:t>
            </a:r>
          </a:p>
          <a:p>
            <a:pPr marL="377825" indent="-190500">
              <a:buSzPct val="125000"/>
              <a:buFont typeface="Arial" pitchFamily="34" charset="0"/>
              <a:buChar char="•"/>
            </a:pPr>
            <a:r>
              <a:rPr lang="en-US" sz="2400" dirty="0">
                <a:solidFill>
                  <a:schemeClr val="bg1"/>
                </a:solidFill>
                <a:sym typeface="Arial" pitchFamily="34" charset="0"/>
              </a:rPr>
              <a:t>Development</a:t>
            </a:r>
          </a:p>
          <a:p>
            <a:pPr marL="377825" indent="-190500">
              <a:buSzPct val="125000"/>
              <a:buFont typeface="Arial" pitchFamily="34" charset="0"/>
              <a:buChar char="•"/>
            </a:pPr>
            <a:r>
              <a:rPr lang="fi-FI" sz="2400" dirty="0" err="1">
                <a:solidFill>
                  <a:schemeClr val="bg1"/>
                </a:solidFill>
                <a:sym typeface="Arial" pitchFamily="34" charset="0"/>
              </a:rPr>
              <a:t>Administration</a:t>
            </a:r>
            <a:endParaRPr lang="fi-FI" sz="2400" dirty="0">
              <a:solidFill>
                <a:schemeClr val="bg1"/>
              </a:solidFill>
              <a:sym typeface="Arial" pitchFamily="34" charset="0"/>
            </a:endParaRPr>
          </a:p>
          <a:p>
            <a:pPr marL="377825" indent="-190500">
              <a:buSzPct val="125000"/>
              <a:buFont typeface="Arial" pitchFamily="34" charset="0"/>
              <a:buChar char="•"/>
            </a:pPr>
            <a:r>
              <a:rPr lang="fi-FI" sz="2400" dirty="0" err="1">
                <a:solidFill>
                  <a:schemeClr val="bg1"/>
                </a:solidFill>
                <a:sym typeface="Arial" pitchFamily="34" charset="0"/>
              </a:rPr>
              <a:t>Migration</a:t>
            </a:r>
            <a:endParaRPr lang="en-US" sz="2400" dirty="0">
              <a:solidFill>
                <a:schemeClr val="bg1"/>
              </a:solidFill>
              <a:sym typeface="Arial" pitchFamily="34" charset="0"/>
            </a:endParaRPr>
          </a:p>
        </p:txBody>
      </p:sp>
      <p:sp>
        <p:nvSpPr>
          <p:cNvPr id="30" name="Rectangle 6"/>
          <p:cNvSpPr>
            <a:spLocks/>
          </p:cNvSpPr>
          <p:nvPr/>
        </p:nvSpPr>
        <p:spPr bwMode="auto">
          <a:xfrm>
            <a:off x="8226425" y="2863850"/>
            <a:ext cx="3452813" cy="1860550"/>
          </a:xfrm>
          <a:prstGeom prst="rect">
            <a:avLst/>
          </a:prstGeom>
          <a:noFill/>
          <a:ln>
            <a:noFill/>
          </a:ln>
        </p:spPr>
        <p:txBody>
          <a:bodyPr lIns="0" tIns="0" rIns="0" bIns="0"/>
          <a:ls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863" indent="1143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313" indent="2286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763" indent="3429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4213" indent="455613"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9pPr>
          </a:lstStyle>
          <a:p>
            <a:pPr marL="379134" indent="-191966">
              <a:buSzPct val="125000"/>
              <a:buFont typeface="Arial" pitchFamily="34" charset="0"/>
              <a:buChar char="•"/>
              <a:defRPr/>
            </a:pPr>
            <a:r>
              <a:rPr lang="en-US" sz="2400" dirty="0">
                <a:solidFill>
                  <a:schemeClr val="bg1"/>
                </a:solidFill>
                <a:latin typeface="+mn-lt"/>
                <a:ea typeface="ＭＳ Ｐゴシック" charset="0"/>
                <a:cs typeface="Arial" charset="0"/>
                <a:sym typeface="Arial" charset="0"/>
              </a:rPr>
              <a:t>Technical Support</a:t>
            </a:r>
          </a:p>
          <a:p>
            <a:pPr marL="379134" indent="-191966">
              <a:buSzPct val="125000"/>
              <a:buFont typeface="Arial" pitchFamily="34" charset="0"/>
              <a:buChar char="•"/>
              <a:defRPr/>
            </a:pPr>
            <a:r>
              <a:rPr lang="en-US" sz="2400" dirty="0">
                <a:solidFill>
                  <a:schemeClr val="bg1"/>
                </a:solidFill>
                <a:latin typeface="+mn-lt"/>
                <a:ea typeface="ＭＳ Ｐゴシック" charset="0"/>
                <a:cs typeface="Arial" charset="0"/>
                <a:sym typeface="Arial" charset="0"/>
              </a:rPr>
              <a:t>Oracle Certifications</a:t>
            </a:r>
          </a:p>
        </p:txBody>
      </p:sp>
      <p:pic>
        <p:nvPicPr>
          <p:cNvPr id="35" name="Immagine 23"/>
          <p:cNvPicPr>
            <a:picLocks noChangeAspect="1"/>
          </p:cNvPicPr>
          <p:nvPr/>
        </p:nvPicPr>
        <p:blipFill>
          <a:blip r:embed="rId2" cstate="print"/>
          <a:stretch>
            <a:fillRect/>
          </a:stretch>
        </p:blipFill>
        <p:spPr>
          <a:xfrm>
            <a:off x="5799535" y="4526911"/>
            <a:ext cx="2362200" cy="2362200"/>
          </a:xfrm>
          <a:prstGeom prst="rect">
            <a:avLst/>
          </a:prstGeom>
          <a:effectLst>
            <a:outerShdw blurRad="63500" sx="102000" sy="102000" algn="ctr" rotWithShape="0">
              <a:schemeClr val="bg1">
                <a:lumMod val="50000"/>
                <a:alpha val="40000"/>
              </a:schemeClr>
            </a:outerShdw>
          </a:effectLst>
        </p:spPr>
      </p:pic>
      <p:pic>
        <p:nvPicPr>
          <p:cNvPr id="36" name="Immagine 24"/>
          <p:cNvPicPr>
            <a:picLocks noChangeAspect="1"/>
          </p:cNvPicPr>
          <p:nvPr/>
        </p:nvPicPr>
        <p:blipFill>
          <a:blip r:embed="rId3" cstate="print"/>
          <a:srcRect/>
          <a:stretch>
            <a:fillRect/>
          </a:stretch>
        </p:blipFill>
        <p:spPr bwMode="auto">
          <a:xfrm>
            <a:off x="2319435" y="4657473"/>
            <a:ext cx="1981200" cy="1981200"/>
          </a:xfrm>
          <a:prstGeom prst="rect">
            <a:avLst/>
          </a:prstGeom>
          <a:noFill/>
          <a:ln w="9525">
            <a:noFill/>
            <a:miter lim="800000"/>
            <a:headEnd/>
            <a:tailEnd/>
          </a:ln>
        </p:spPr>
      </p:pic>
      <p:pic>
        <p:nvPicPr>
          <p:cNvPr id="37" name="Immagine 25"/>
          <p:cNvPicPr>
            <a:picLocks noChangeAspect="1"/>
          </p:cNvPicPr>
          <p:nvPr/>
        </p:nvPicPr>
        <p:blipFill>
          <a:blip r:embed="rId4" cstate="print"/>
          <a:stretch>
            <a:fillRect/>
          </a:stretch>
        </p:blipFill>
        <p:spPr>
          <a:xfrm>
            <a:off x="10020223" y="4629826"/>
            <a:ext cx="1981200" cy="1981200"/>
          </a:xfrm>
          <a:prstGeom prst="rect">
            <a:avLst/>
          </a:prstGeom>
          <a:effectLst>
            <a:outerShdw blurRad="63500" sx="102000" sy="102000" algn="ctr" rotWithShape="0">
              <a:schemeClr val="bg1">
                <a:lumMod val="50000"/>
                <a:alpha val="40000"/>
              </a:schemeClr>
            </a:outerShdw>
          </a:effectLst>
        </p:spPr>
      </p:pic>
      <p:sp>
        <p:nvSpPr>
          <p:cNvPr id="31" name="Footer Placeholder 3">
            <a:extLst>
              <a:ext uri="{FF2B5EF4-FFF2-40B4-BE49-F238E27FC236}">
                <a16:creationId xmlns:a16="http://schemas.microsoft.com/office/drawing/2014/main" id="{6C0DD422-7CE5-44B8-B26D-04B85F4107D3}"/>
              </a:ext>
            </a:extLst>
          </p:cNvPr>
          <p:cNvSpPr txBox="1">
            <a:spLocks/>
          </p:cNvSpPr>
          <p:nvPr/>
        </p:nvSpPr>
        <p:spPr>
          <a:xfrm>
            <a:off x="955693" y="641910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8B8580"/>
                </a:solidFill>
              </a:rPr>
              <a:t>Copyright © 2024 Oracle and/or its affiliates</a:t>
            </a:r>
          </a:p>
        </p:txBody>
      </p:sp>
    </p:spTree>
    <p:extLst>
      <p:ext uri="{BB962C8B-B14F-4D97-AF65-F5344CB8AC3E}">
        <p14:creationId xmlns:p14="http://schemas.microsoft.com/office/powerpoint/2010/main" val="43526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2A175-0A58-55F4-1698-FD4E41F6266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5B89781-76BC-21E1-AC8C-1CFE587C39FC}"/>
              </a:ext>
            </a:extLst>
          </p:cNvPr>
          <p:cNvSpPr>
            <a:spLocks noGrp="1"/>
          </p:cNvSpPr>
          <p:nvPr>
            <p:ph type="title"/>
          </p:nvPr>
        </p:nvSpPr>
        <p:spPr/>
        <p:txBody>
          <a:bodyPr/>
          <a:lstStyle/>
          <a:p>
            <a:r>
              <a:rPr lang="en-US" dirty="0" err="1"/>
              <a:t>Synthèse</a:t>
            </a:r>
            <a:r>
              <a:rPr lang="en-US" dirty="0"/>
              <a:t> et Perspectives</a:t>
            </a:r>
            <a:endParaRPr lang="fr-FR" dirty="0"/>
          </a:p>
        </p:txBody>
      </p:sp>
      <p:sp>
        <p:nvSpPr>
          <p:cNvPr id="3" name="Espace réservé du pied de page 2">
            <a:extLst>
              <a:ext uri="{FF2B5EF4-FFF2-40B4-BE49-F238E27FC236}">
                <a16:creationId xmlns:a16="http://schemas.microsoft.com/office/drawing/2014/main" id="{F1AC7517-E884-FFF5-711D-7E8C1C8DF3BA}"/>
              </a:ext>
            </a:extLst>
          </p:cNvPr>
          <p:cNvSpPr>
            <a:spLocks noGrp="1"/>
          </p:cNvSpPr>
          <p:nvPr>
            <p:ph type="ftr" sz="quarter" idx="11"/>
          </p:nvPr>
        </p:nvSpPr>
        <p:spPr/>
        <p:txBody>
          <a:bodyPr/>
          <a:lstStyle/>
          <a:p>
            <a:r>
              <a:rPr lang="en-US"/>
              <a:t>Copyright © 2024, Oracle and/or its affiliates</a:t>
            </a:r>
            <a:endParaRPr lang="en-US" dirty="0"/>
          </a:p>
        </p:txBody>
      </p:sp>
      <p:sp>
        <p:nvSpPr>
          <p:cNvPr id="4" name="Espace réservé du numéro de diapositive 3">
            <a:extLst>
              <a:ext uri="{FF2B5EF4-FFF2-40B4-BE49-F238E27FC236}">
                <a16:creationId xmlns:a16="http://schemas.microsoft.com/office/drawing/2014/main" id="{BEF18F4E-5E4E-B6D4-E488-A49B4FC4E79E}"/>
              </a:ext>
            </a:extLst>
          </p:cNvPr>
          <p:cNvSpPr>
            <a:spLocks noGrp="1"/>
          </p:cNvSpPr>
          <p:nvPr>
            <p:ph type="sldNum" sz="quarter" idx="12"/>
          </p:nvPr>
        </p:nvSpPr>
        <p:spPr/>
        <p:txBody>
          <a:bodyPr/>
          <a:lstStyle/>
          <a:p>
            <a:fld id="{345D60D9-5372-5F40-9443-0F9AE5BDC3C8}" type="slidenum">
              <a:rPr lang="en-US" smtClean="0"/>
              <a:pPr/>
              <a:t>40</a:t>
            </a:fld>
            <a:endParaRPr lang="en-US" dirty="0"/>
          </a:p>
        </p:txBody>
      </p:sp>
      <p:sp>
        <p:nvSpPr>
          <p:cNvPr id="6" name="ZoneTexte 5">
            <a:extLst>
              <a:ext uri="{FF2B5EF4-FFF2-40B4-BE49-F238E27FC236}">
                <a16:creationId xmlns:a16="http://schemas.microsoft.com/office/drawing/2014/main" id="{89429484-3663-2844-DC52-E95585EC77FF}"/>
              </a:ext>
            </a:extLst>
          </p:cNvPr>
          <p:cNvSpPr txBox="1"/>
          <p:nvPr/>
        </p:nvSpPr>
        <p:spPr>
          <a:xfrm>
            <a:off x="669851" y="1353392"/>
            <a:ext cx="4380614" cy="2185214"/>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Flexibilité et Automatisation</a:t>
            </a:r>
            <a:r>
              <a:rPr lang="fr-CH" sz="1600" dirty="0"/>
              <a:t> ⚙️ </a:t>
            </a:r>
            <a:r>
              <a:rPr lang="fr-CH" sz="1600" b="1" dirty="0">
                <a:latin typeface="Oracle Sans" panose="020B0503020204020204" pitchFamily="34" charset="0"/>
                <a:cs typeface="Oracle Sans" panose="020B0503020204020204" pitchFamily="34" charset="0"/>
              </a:rPr>
              <a:t>:</a:t>
            </a:r>
          </a:p>
          <a:p>
            <a:endParaRPr lang="fr-CH" sz="1600" b="1" dirty="0">
              <a:latin typeface="Oracle Sans" panose="020B0503020204020204" pitchFamily="34" charset="0"/>
              <a:cs typeface="Oracle Sans" panose="020B0503020204020204" pitchFamily="34" charset="0"/>
            </a:endParaRPr>
          </a:p>
          <a:p>
            <a:r>
              <a:rPr lang="en-US" sz="1400" dirty="0">
                <a:latin typeface="Oracle Sans Light" panose="020B0403020204020204" pitchFamily="34" charset="0"/>
                <a:cs typeface="Oracle Sans Light" panose="020B0403020204020204" pitchFamily="34" charset="0"/>
              </a:rPr>
              <a:t>✅ </a:t>
            </a:r>
            <a:r>
              <a:rPr lang="fr-CH" sz="1400" dirty="0">
                <a:latin typeface="Oracle Sans Light" panose="020B0403020204020204" pitchFamily="34" charset="0"/>
                <a:cs typeface="Oracle Sans Light" panose="020B0403020204020204" pitchFamily="34" charset="0"/>
              </a:rPr>
              <a:t> MySQL Shell joue un rôle essentiel dans l'automatisation des tâches et la gestion des configurations, facilitant ainsi les opérations quotidiennes.</a:t>
            </a:r>
          </a:p>
          <a:p>
            <a:endParaRPr lang="fr-CH" sz="1400" dirty="0">
              <a:latin typeface="Oracle Sans Light" panose="020B0403020204020204" pitchFamily="34" charset="0"/>
              <a:cs typeface="Oracle Sans Light" panose="020B0403020204020204" pitchFamily="34" charset="0"/>
            </a:endParaRPr>
          </a:p>
          <a:p>
            <a:endParaRPr lang="fr-CH" sz="1400" dirty="0">
              <a:latin typeface="Oracle Sans Light" panose="020B0403020204020204" pitchFamily="34" charset="0"/>
              <a:cs typeface="Oracle Sans Light" panose="020B0403020204020204" pitchFamily="34" charset="0"/>
            </a:endParaRPr>
          </a:p>
          <a:p>
            <a:endParaRPr lang="fr-FR" dirty="0"/>
          </a:p>
        </p:txBody>
      </p:sp>
      <p:sp>
        <p:nvSpPr>
          <p:cNvPr id="7" name="ZoneTexte 6">
            <a:extLst>
              <a:ext uri="{FF2B5EF4-FFF2-40B4-BE49-F238E27FC236}">
                <a16:creationId xmlns:a16="http://schemas.microsoft.com/office/drawing/2014/main" id="{4C6F1043-109D-48D8-AE00-8787E4EE0140}"/>
              </a:ext>
            </a:extLst>
          </p:cNvPr>
          <p:cNvSpPr txBox="1"/>
          <p:nvPr/>
        </p:nvSpPr>
        <p:spPr>
          <a:xfrm>
            <a:off x="768875" y="3429000"/>
            <a:ext cx="4380614" cy="2123658"/>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Routage Intelligent</a:t>
            </a:r>
            <a:r>
              <a:rPr lang="fr-CH" sz="1600" dirty="0"/>
              <a:t> 🔄 </a:t>
            </a:r>
            <a:r>
              <a:rPr lang="fr-CH" sz="1600" b="1" dirty="0">
                <a:latin typeface="Oracle Sans" panose="020B0503020204020204" pitchFamily="34" charset="0"/>
                <a:cs typeface="Oracle Sans" panose="020B0503020204020204" pitchFamily="34" charset="0"/>
              </a:rPr>
              <a:t>:</a:t>
            </a:r>
          </a:p>
          <a:p>
            <a:endParaRPr lang="fr-CH" sz="1600" b="1" dirty="0"/>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MySQL Router permet un routage optimal des requêtes, améliorant la performance et la disponibilité en séparant les tâches de lecture et d’écriture.</a:t>
            </a:r>
          </a:p>
          <a:p>
            <a:endParaRPr lang="fr-CH" sz="1600" dirty="0">
              <a:latin typeface="Oracle Sans Light" panose="020B0403020204020204" pitchFamily="34" charset="0"/>
              <a:cs typeface="Oracle Sans Light" panose="020B0403020204020204" pitchFamily="34" charset="0"/>
            </a:endParaRPr>
          </a:p>
          <a:p>
            <a:endParaRPr lang="fr-FR" dirty="0"/>
          </a:p>
        </p:txBody>
      </p:sp>
      <p:sp>
        <p:nvSpPr>
          <p:cNvPr id="8" name="ZoneTexte 7">
            <a:extLst>
              <a:ext uri="{FF2B5EF4-FFF2-40B4-BE49-F238E27FC236}">
                <a16:creationId xmlns:a16="http://schemas.microsoft.com/office/drawing/2014/main" id="{859AF2EF-CA15-CA98-B1E5-467F2BF5B46D}"/>
              </a:ext>
            </a:extLst>
          </p:cNvPr>
          <p:cNvSpPr txBox="1"/>
          <p:nvPr/>
        </p:nvSpPr>
        <p:spPr>
          <a:xfrm>
            <a:off x="6517757" y="1353392"/>
            <a:ext cx="4380614" cy="1661993"/>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Réplication Avancée</a:t>
            </a:r>
            <a:r>
              <a:rPr lang="fr-CH" sz="1600" dirty="0"/>
              <a:t> 💾 </a:t>
            </a:r>
            <a:r>
              <a:rPr lang="fr-CH" sz="1600" b="1" dirty="0">
                <a:latin typeface="Oracle Sans" panose="020B0503020204020204" pitchFamily="34" charset="0"/>
                <a:cs typeface="Oracle Sans" panose="020B0503020204020204" pitchFamily="34" charset="0"/>
              </a:rPr>
              <a:t>:</a:t>
            </a:r>
          </a:p>
          <a:p>
            <a:endParaRPr lang="fr-CH" sz="1600" b="1" dirty="0">
              <a:latin typeface="Oracle Sans" panose="020B0503020204020204" pitchFamily="34" charset="0"/>
              <a:cs typeface="Oracle Sans" panose="020B0503020204020204" pitchFamily="34" charset="0"/>
            </a:endParaRPr>
          </a:p>
          <a:p>
            <a:r>
              <a:rPr lang="en-US" sz="1400" dirty="0">
                <a:latin typeface="Oracle Sans Light" panose="020B0403020204020204" pitchFamily="34" charset="0"/>
                <a:cs typeface="Oracle Sans Light" panose="020B0403020204020204" pitchFamily="34" charset="0"/>
              </a:rPr>
              <a:t>✅ </a:t>
            </a:r>
            <a:r>
              <a:rPr lang="fr-CH" sz="1400" dirty="0">
                <a:latin typeface="Oracle Sans Light" panose="020B0403020204020204" pitchFamily="34" charset="0"/>
                <a:cs typeface="Oracle Sans Light" panose="020B0403020204020204" pitchFamily="34" charset="0"/>
              </a:rPr>
              <a:t>MySQL Group </a:t>
            </a:r>
            <a:r>
              <a:rPr lang="fr-CH" sz="1400" dirty="0" err="1">
                <a:latin typeface="Oracle Sans Light" panose="020B0403020204020204" pitchFamily="34" charset="0"/>
                <a:cs typeface="Oracle Sans Light" panose="020B0403020204020204" pitchFamily="34" charset="0"/>
              </a:rPr>
              <a:t>Replication</a:t>
            </a:r>
            <a:r>
              <a:rPr lang="fr-CH" sz="1400" dirty="0">
                <a:latin typeface="Oracle Sans Light" panose="020B0403020204020204" pitchFamily="34" charset="0"/>
                <a:cs typeface="Oracle Sans Light" panose="020B0403020204020204" pitchFamily="34" charset="0"/>
              </a:rPr>
              <a:t> et MySQL </a:t>
            </a:r>
            <a:r>
              <a:rPr lang="fr-CH" sz="1400" dirty="0" err="1">
                <a:latin typeface="Oracle Sans Light" panose="020B0403020204020204" pitchFamily="34" charset="0"/>
                <a:cs typeface="Oracle Sans Light" panose="020B0403020204020204" pitchFamily="34" charset="0"/>
              </a:rPr>
              <a:t>InnoDB</a:t>
            </a:r>
            <a:r>
              <a:rPr lang="fr-CH" sz="1400" dirty="0">
                <a:latin typeface="Oracle Sans Light" panose="020B0403020204020204" pitchFamily="34" charset="0"/>
                <a:cs typeface="Oracle Sans Light" panose="020B0403020204020204" pitchFamily="34" charset="0"/>
              </a:rPr>
              <a:t> Cluster assurent que les données restent disponibles et cohérentes même en cas de défaillance. MySQL </a:t>
            </a:r>
            <a:r>
              <a:rPr lang="fr-CH" sz="1400" dirty="0" err="1">
                <a:latin typeface="Oracle Sans Light" panose="020B0403020204020204" pitchFamily="34" charset="0"/>
                <a:cs typeface="Oracle Sans Light" panose="020B0403020204020204" pitchFamily="34" charset="0"/>
              </a:rPr>
              <a:t>InnoDB</a:t>
            </a:r>
            <a:r>
              <a:rPr lang="fr-CH" sz="1400" dirty="0">
                <a:latin typeface="Oracle Sans Light" panose="020B0403020204020204" pitchFamily="34" charset="0"/>
                <a:cs typeface="Oracle Sans Light" panose="020B0403020204020204" pitchFamily="34" charset="0"/>
              </a:rPr>
              <a:t> Cluster facilite le déploiement et la gestion de l'architecture HA dans son ensemble.</a:t>
            </a:r>
            <a:endParaRPr lang="fr-FR" dirty="0"/>
          </a:p>
        </p:txBody>
      </p:sp>
      <p:sp>
        <p:nvSpPr>
          <p:cNvPr id="9" name="ZoneTexte 8">
            <a:extLst>
              <a:ext uri="{FF2B5EF4-FFF2-40B4-BE49-F238E27FC236}">
                <a16:creationId xmlns:a16="http://schemas.microsoft.com/office/drawing/2014/main" id="{39152B46-FAD1-7CAB-2D3D-EDE5CEDBDB1C}"/>
              </a:ext>
            </a:extLst>
          </p:cNvPr>
          <p:cNvSpPr txBox="1"/>
          <p:nvPr/>
        </p:nvSpPr>
        <p:spPr>
          <a:xfrm>
            <a:off x="6517757" y="3598348"/>
            <a:ext cx="4380614" cy="1631216"/>
          </a:xfrm>
          <a:prstGeom prst="rect">
            <a:avLst/>
          </a:prstGeom>
          <a:noFill/>
        </p:spPr>
        <p:txBody>
          <a:bodyPr wrap="square" rtlCol="0">
            <a:spAutoFit/>
          </a:bodyPr>
          <a:lstStyle/>
          <a:p>
            <a:r>
              <a:rPr lang="fr-CH" sz="1600" b="1" dirty="0">
                <a:latin typeface="Oracle Sans" panose="020B0503020204020204" pitchFamily="34" charset="0"/>
                <a:cs typeface="Oracle Sans" panose="020B0503020204020204" pitchFamily="34" charset="0"/>
              </a:rPr>
              <a:t>Gestion à Grande Échelle </a:t>
            </a:r>
            <a:r>
              <a:rPr lang="fr-CH" sz="1600" dirty="0"/>
              <a:t>🌐 </a:t>
            </a:r>
            <a:r>
              <a:rPr lang="fr-CH" sz="1600" b="1" dirty="0">
                <a:latin typeface="Oracle Sans" panose="020B0503020204020204" pitchFamily="34" charset="0"/>
                <a:cs typeface="Oracle Sans" panose="020B0503020204020204" pitchFamily="34" charset="0"/>
              </a:rPr>
              <a:t>:</a:t>
            </a:r>
          </a:p>
          <a:p>
            <a:endParaRPr lang="fr-CH" sz="1600" b="1" dirty="0"/>
          </a:p>
          <a:p>
            <a:r>
              <a:rPr lang="en-US" sz="1600" dirty="0">
                <a:latin typeface="Oracle Sans Light" panose="020B0403020204020204" pitchFamily="34" charset="0"/>
                <a:cs typeface="Oracle Sans Light" panose="020B0403020204020204" pitchFamily="34" charset="0"/>
              </a:rPr>
              <a:t>✅ </a:t>
            </a:r>
            <a:r>
              <a:rPr lang="fr-CH" sz="1600" dirty="0">
                <a:latin typeface="Oracle Sans Light" panose="020B0403020204020204" pitchFamily="34" charset="0"/>
                <a:cs typeface="Oracle Sans Light" panose="020B0403020204020204" pitchFamily="34" charset="0"/>
              </a:rPr>
              <a:t>MySQL </a:t>
            </a:r>
            <a:r>
              <a:rPr lang="fr-CH" sz="1600" dirty="0" err="1">
                <a:latin typeface="Oracle Sans Light" panose="020B0403020204020204" pitchFamily="34" charset="0"/>
                <a:cs typeface="Oracle Sans Light" panose="020B0403020204020204" pitchFamily="34" charset="0"/>
              </a:rPr>
              <a:t>ClusterSet</a:t>
            </a:r>
            <a:r>
              <a:rPr lang="fr-CH" sz="1600" dirty="0">
                <a:latin typeface="Oracle Sans Light" panose="020B0403020204020204" pitchFamily="34" charset="0"/>
                <a:cs typeface="Oracle Sans Light" panose="020B0403020204020204" pitchFamily="34" charset="0"/>
              </a:rPr>
              <a:t> permet de gérer plusieurs clusters de manière centralisée, offrant à la fois scalabilité et résilience.</a:t>
            </a:r>
          </a:p>
          <a:p>
            <a:endParaRPr lang="fr-FR" dirty="0"/>
          </a:p>
        </p:txBody>
      </p:sp>
    </p:spTree>
    <p:extLst>
      <p:ext uri="{BB962C8B-B14F-4D97-AF65-F5344CB8AC3E}">
        <p14:creationId xmlns:p14="http://schemas.microsoft.com/office/powerpoint/2010/main" val="205190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A29C9-02ED-4EF8-A6D8-48DABE46FB2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3573C8A-4289-3AC2-8F32-D691BB15EFF5}"/>
              </a:ext>
            </a:extLst>
          </p:cNvPr>
          <p:cNvSpPr>
            <a:spLocks noGrp="1"/>
          </p:cNvSpPr>
          <p:nvPr>
            <p:ph type="body" sz="quarter" idx="15"/>
          </p:nvPr>
        </p:nvSpPr>
        <p:spPr/>
        <p:txBody>
          <a:bodyPr/>
          <a:lstStyle/>
          <a:p>
            <a:r>
              <a:rPr lang="en-GB" sz="4800" dirty="0"/>
              <a:t>Demonstration</a:t>
            </a:r>
          </a:p>
        </p:txBody>
      </p:sp>
      <p:sp>
        <p:nvSpPr>
          <p:cNvPr id="5" name="Footer Placeholder 4">
            <a:extLst>
              <a:ext uri="{FF2B5EF4-FFF2-40B4-BE49-F238E27FC236}">
                <a16:creationId xmlns:a16="http://schemas.microsoft.com/office/drawing/2014/main" id="{EAC41A63-98B7-C859-978A-8C4F3DFED9D6}"/>
              </a:ext>
            </a:extLst>
          </p:cNvPr>
          <p:cNvSpPr>
            <a:spLocks noGrp="1"/>
          </p:cNvSpPr>
          <p:nvPr>
            <p:ph type="ftr" sz="quarter" idx="17"/>
          </p:nvPr>
        </p:nvSpPr>
        <p:spPr/>
        <p:txBody>
          <a:bodyPr/>
          <a:lstStyle/>
          <a:p>
            <a:r>
              <a:rPr lang="en-US"/>
              <a:t>Copyright © 2024, Oracle and/or its affiliates. All rights reserved.</a:t>
            </a:r>
          </a:p>
        </p:txBody>
      </p:sp>
      <p:sp>
        <p:nvSpPr>
          <p:cNvPr id="6" name="Slide Number Placeholder 5">
            <a:extLst>
              <a:ext uri="{FF2B5EF4-FFF2-40B4-BE49-F238E27FC236}">
                <a16:creationId xmlns:a16="http://schemas.microsoft.com/office/drawing/2014/main" id="{5D57230B-27B3-B398-2214-AF2A7978E266}"/>
              </a:ext>
            </a:extLst>
          </p:cNvPr>
          <p:cNvSpPr>
            <a:spLocks noGrp="1"/>
          </p:cNvSpPr>
          <p:nvPr>
            <p:ph type="sldNum" sz="quarter" idx="18"/>
          </p:nvPr>
        </p:nvSpPr>
        <p:spPr/>
        <p:txBody>
          <a:bodyPr/>
          <a:lstStyle/>
          <a:p>
            <a:fld id="{345D60D9-5372-5F40-9443-0F9AE5BDC3C8}" type="slidenum">
              <a:rPr lang="en-US" smtClean="0"/>
              <a:pPr/>
              <a:t>41</a:t>
            </a:fld>
            <a:endParaRPr lang="en-US"/>
          </a:p>
        </p:txBody>
      </p:sp>
    </p:spTree>
    <p:extLst>
      <p:ext uri="{BB962C8B-B14F-4D97-AF65-F5344CB8AC3E}">
        <p14:creationId xmlns:p14="http://schemas.microsoft.com/office/powerpoint/2010/main" val="34212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ECA6-3516-A81B-3DD9-7B1C32547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BC6F7-1AA3-96C1-13DF-3E7AE6DE3B9E}"/>
              </a:ext>
            </a:extLst>
          </p:cNvPr>
          <p:cNvSpPr>
            <a:spLocks noGrp="1"/>
          </p:cNvSpPr>
          <p:nvPr>
            <p:ph type="title"/>
          </p:nvPr>
        </p:nvSpPr>
        <p:spPr/>
        <p:txBody>
          <a:bodyPr/>
          <a:lstStyle/>
          <a:p>
            <a:r>
              <a:rPr lang="en-GB" dirty="0">
                <a:solidFill>
                  <a:schemeClr val="bg1">
                    <a:lumMod val="10000"/>
                  </a:schemeClr>
                </a:solidFill>
              </a:rPr>
              <a:t>Demonstration infrastructure</a:t>
            </a:r>
          </a:p>
        </p:txBody>
      </p:sp>
      <p:sp>
        <p:nvSpPr>
          <p:cNvPr id="32" name="TextBox 31">
            <a:extLst>
              <a:ext uri="{FF2B5EF4-FFF2-40B4-BE49-F238E27FC236}">
                <a16:creationId xmlns:a16="http://schemas.microsoft.com/office/drawing/2014/main" id="{76B59C09-1B77-E83D-0E56-891B9192AC0F}"/>
              </a:ext>
            </a:extLst>
          </p:cNvPr>
          <p:cNvSpPr txBox="1"/>
          <p:nvPr/>
        </p:nvSpPr>
        <p:spPr>
          <a:xfrm>
            <a:off x="6802810" y="1662422"/>
            <a:ext cx="709876" cy="360725"/>
          </a:xfrm>
          <a:prstGeom prst="rect">
            <a:avLst/>
          </a:prstGeom>
          <a:noFill/>
        </p:spPr>
        <p:txBody>
          <a:bodyPr wrap="none" lIns="0" tIns="0" rIns="0" bIns="0" rtlCol="0">
            <a:noAutofit/>
          </a:bodyPr>
          <a:lstStyle/>
          <a:p>
            <a:pPr>
              <a:lnSpc>
                <a:spcPct val="90000"/>
              </a:lnSpc>
            </a:pPr>
            <a:r>
              <a:rPr lang="en-GB" b="1">
                <a:solidFill>
                  <a:schemeClr val="bg1"/>
                </a:solidFill>
              </a:rPr>
              <a:t>DC 2</a:t>
            </a:r>
          </a:p>
        </p:txBody>
      </p:sp>
      <p:sp>
        <p:nvSpPr>
          <p:cNvPr id="34" name="Footer Placeholder 33">
            <a:extLst>
              <a:ext uri="{FF2B5EF4-FFF2-40B4-BE49-F238E27FC236}">
                <a16:creationId xmlns:a16="http://schemas.microsoft.com/office/drawing/2014/main" id="{A12008EA-8DBA-7A0F-6552-3E0611905148}"/>
              </a:ext>
            </a:extLst>
          </p:cNvPr>
          <p:cNvSpPr>
            <a:spLocks noGrp="1"/>
          </p:cNvSpPr>
          <p:nvPr>
            <p:ph type="ftr" sz="quarter" idx="15"/>
          </p:nvPr>
        </p:nvSpPr>
        <p:spPr/>
        <p:txBody>
          <a:bodyPr/>
          <a:lstStyle/>
          <a:p>
            <a:r>
              <a:rPr lang="en-US"/>
              <a:t>Copyright © 2024, Oracle and/or its affiliates. All rights reserved.</a:t>
            </a:r>
          </a:p>
        </p:txBody>
      </p:sp>
      <p:sp>
        <p:nvSpPr>
          <p:cNvPr id="35" name="Slide Number Placeholder 34">
            <a:extLst>
              <a:ext uri="{FF2B5EF4-FFF2-40B4-BE49-F238E27FC236}">
                <a16:creationId xmlns:a16="http://schemas.microsoft.com/office/drawing/2014/main" id="{1F30315B-34FA-5975-4904-DFDC7E049F58}"/>
              </a:ext>
            </a:extLst>
          </p:cNvPr>
          <p:cNvSpPr>
            <a:spLocks noGrp="1"/>
          </p:cNvSpPr>
          <p:nvPr>
            <p:ph type="sldNum" sz="quarter" idx="16"/>
          </p:nvPr>
        </p:nvSpPr>
        <p:spPr/>
        <p:txBody>
          <a:bodyPr/>
          <a:lstStyle/>
          <a:p>
            <a:fld id="{345D60D9-5372-5F40-9443-0F9AE5BDC3C8}" type="slidenum">
              <a:rPr lang="en-US" smtClean="0"/>
              <a:t>42</a:t>
            </a:fld>
            <a:endParaRPr lang="en-US"/>
          </a:p>
        </p:txBody>
      </p:sp>
      <p:grpSp>
        <p:nvGrpSpPr>
          <p:cNvPr id="51" name="Groupe 50">
            <a:extLst>
              <a:ext uri="{FF2B5EF4-FFF2-40B4-BE49-F238E27FC236}">
                <a16:creationId xmlns:a16="http://schemas.microsoft.com/office/drawing/2014/main" id="{AB5F27EF-157B-4E28-9174-A6A20E4C2669}"/>
              </a:ext>
            </a:extLst>
          </p:cNvPr>
          <p:cNvGrpSpPr/>
          <p:nvPr/>
        </p:nvGrpSpPr>
        <p:grpSpPr>
          <a:xfrm>
            <a:off x="2318494" y="2516956"/>
            <a:ext cx="3737267" cy="2432693"/>
            <a:chOff x="2318494" y="2516956"/>
            <a:chExt cx="3737267" cy="2432693"/>
          </a:xfrm>
        </p:grpSpPr>
        <p:grpSp>
          <p:nvGrpSpPr>
            <p:cNvPr id="42" name="Groupe 41">
              <a:extLst>
                <a:ext uri="{FF2B5EF4-FFF2-40B4-BE49-F238E27FC236}">
                  <a16:creationId xmlns:a16="http://schemas.microsoft.com/office/drawing/2014/main" id="{A5940CD3-0B99-6387-ECFD-9A8BF66FC1F8}"/>
                </a:ext>
              </a:extLst>
            </p:cNvPr>
            <p:cNvGrpSpPr/>
            <p:nvPr/>
          </p:nvGrpSpPr>
          <p:grpSpPr>
            <a:xfrm>
              <a:off x="3157217" y="2516956"/>
              <a:ext cx="2041070" cy="2432693"/>
              <a:chOff x="936046" y="1401822"/>
              <a:chExt cx="2041070" cy="2432693"/>
            </a:xfrm>
          </p:grpSpPr>
          <p:pic>
            <p:nvPicPr>
              <p:cNvPr id="43" name="Picture 22">
                <a:extLst>
                  <a:ext uri="{FF2B5EF4-FFF2-40B4-BE49-F238E27FC236}">
                    <a16:creationId xmlns:a16="http://schemas.microsoft.com/office/drawing/2014/main" id="{93542347-2DA2-C762-248D-8533A0E74DDA}"/>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44" name="Groupe 43">
                <a:extLst>
                  <a:ext uri="{FF2B5EF4-FFF2-40B4-BE49-F238E27FC236}">
                    <a16:creationId xmlns:a16="http://schemas.microsoft.com/office/drawing/2014/main" id="{62B72DF6-D534-A6CF-BDB3-F40E4FB8C89C}"/>
                  </a:ext>
                </a:extLst>
              </p:cNvPr>
              <p:cNvGrpSpPr/>
              <p:nvPr/>
            </p:nvGrpSpPr>
            <p:grpSpPr>
              <a:xfrm>
                <a:off x="936046" y="1401822"/>
                <a:ext cx="2041070" cy="1735447"/>
                <a:chOff x="936046" y="1401822"/>
                <a:chExt cx="2041070" cy="1735447"/>
              </a:xfrm>
            </p:grpSpPr>
            <p:sp>
              <p:nvSpPr>
                <p:cNvPr id="45" name="Rounded Rectangle 3">
                  <a:extLst>
                    <a:ext uri="{FF2B5EF4-FFF2-40B4-BE49-F238E27FC236}">
                      <a16:creationId xmlns:a16="http://schemas.microsoft.com/office/drawing/2014/main" id="{66FEAE92-126C-DD0E-AF0D-4A91E63F0B25}"/>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46" name="Groupe 45">
                  <a:extLst>
                    <a:ext uri="{FF2B5EF4-FFF2-40B4-BE49-F238E27FC236}">
                      <a16:creationId xmlns:a16="http://schemas.microsoft.com/office/drawing/2014/main" id="{86DF3E85-8271-C8CC-819E-354A81A54ABB}"/>
                    </a:ext>
                  </a:extLst>
                </p:cNvPr>
                <p:cNvGrpSpPr/>
                <p:nvPr/>
              </p:nvGrpSpPr>
              <p:grpSpPr>
                <a:xfrm>
                  <a:off x="1179369" y="1893189"/>
                  <a:ext cx="1018790" cy="859429"/>
                  <a:chOff x="3879664" y="2996321"/>
                  <a:chExt cx="1018790" cy="859429"/>
                </a:xfrm>
              </p:grpSpPr>
              <p:sp>
                <p:nvSpPr>
                  <p:cNvPr id="48" name="Freeform 18">
                    <a:extLst>
                      <a:ext uri="{FF2B5EF4-FFF2-40B4-BE49-F238E27FC236}">
                        <a16:creationId xmlns:a16="http://schemas.microsoft.com/office/drawing/2014/main" id="{0FEAF0AC-DDEE-AEA0-5D5C-265CB16078D7}"/>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49" name="Picture 6" descr="Bildresultat för small mysql logo&quot;">
                    <a:extLst>
                      <a:ext uri="{FF2B5EF4-FFF2-40B4-BE49-F238E27FC236}">
                        <a16:creationId xmlns:a16="http://schemas.microsoft.com/office/drawing/2014/main" id="{C5CA498D-4FC1-8080-0A8F-4C58CB4E7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Image 46">
                  <a:extLst>
                    <a:ext uri="{FF2B5EF4-FFF2-40B4-BE49-F238E27FC236}">
                      <a16:creationId xmlns:a16="http://schemas.microsoft.com/office/drawing/2014/main" id="{4742A3FB-ED76-E375-3FA8-DAFEB3544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0" name="TextBox 9">
              <a:extLst>
                <a:ext uri="{FF2B5EF4-FFF2-40B4-BE49-F238E27FC236}">
                  <a16:creationId xmlns:a16="http://schemas.microsoft.com/office/drawing/2014/main" id="{D5CA02E4-0076-E67B-569C-6D94D3C12B9E}"/>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grpSp>
        <p:nvGrpSpPr>
          <p:cNvPr id="64" name="Groupe 63">
            <a:extLst>
              <a:ext uri="{FF2B5EF4-FFF2-40B4-BE49-F238E27FC236}">
                <a16:creationId xmlns:a16="http://schemas.microsoft.com/office/drawing/2014/main" id="{CCA07881-1D84-4EA5-811E-2223CCA1AC92}"/>
              </a:ext>
            </a:extLst>
          </p:cNvPr>
          <p:cNvGrpSpPr/>
          <p:nvPr/>
        </p:nvGrpSpPr>
        <p:grpSpPr>
          <a:xfrm>
            <a:off x="8037050" y="2516956"/>
            <a:ext cx="2041070" cy="2432693"/>
            <a:chOff x="936046" y="1401822"/>
            <a:chExt cx="2041070" cy="2432693"/>
          </a:xfrm>
        </p:grpSpPr>
        <p:pic>
          <p:nvPicPr>
            <p:cNvPr id="66" name="Picture 22">
              <a:extLst>
                <a:ext uri="{FF2B5EF4-FFF2-40B4-BE49-F238E27FC236}">
                  <a16:creationId xmlns:a16="http://schemas.microsoft.com/office/drawing/2014/main" id="{DC961318-4280-FA7A-D625-394A1F77478F}"/>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67" name="Groupe 66">
              <a:extLst>
                <a:ext uri="{FF2B5EF4-FFF2-40B4-BE49-F238E27FC236}">
                  <a16:creationId xmlns:a16="http://schemas.microsoft.com/office/drawing/2014/main" id="{B3F61963-8193-6859-D8C1-A19CEBBB7AEF}"/>
                </a:ext>
              </a:extLst>
            </p:cNvPr>
            <p:cNvGrpSpPr/>
            <p:nvPr/>
          </p:nvGrpSpPr>
          <p:grpSpPr>
            <a:xfrm>
              <a:off x="936046" y="1401822"/>
              <a:ext cx="2041070" cy="1735447"/>
              <a:chOff x="936046" y="1401822"/>
              <a:chExt cx="2041070" cy="1735447"/>
            </a:xfrm>
          </p:grpSpPr>
          <p:sp>
            <p:nvSpPr>
              <p:cNvPr id="68" name="Rounded Rectangle 3">
                <a:extLst>
                  <a:ext uri="{FF2B5EF4-FFF2-40B4-BE49-F238E27FC236}">
                    <a16:creationId xmlns:a16="http://schemas.microsoft.com/office/drawing/2014/main" id="{5958EC49-654C-896C-9F00-E06F64893FE0}"/>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69" name="Groupe 68">
                <a:extLst>
                  <a:ext uri="{FF2B5EF4-FFF2-40B4-BE49-F238E27FC236}">
                    <a16:creationId xmlns:a16="http://schemas.microsoft.com/office/drawing/2014/main" id="{9DBB6837-E00A-C40D-2E88-4DF4424BD0CD}"/>
                  </a:ext>
                </a:extLst>
              </p:cNvPr>
              <p:cNvGrpSpPr/>
              <p:nvPr/>
            </p:nvGrpSpPr>
            <p:grpSpPr>
              <a:xfrm>
                <a:off x="1179369" y="1893189"/>
                <a:ext cx="1018790" cy="859429"/>
                <a:chOff x="3879664" y="2996321"/>
                <a:chExt cx="1018790" cy="859429"/>
              </a:xfrm>
            </p:grpSpPr>
            <p:sp>
              <p:nvSpPr>
                <p:cNvPr id="71" name="Freeform 18">
                  <a:extLst>
                    <a:ext uri="{FF2B5EF4-FFF2-40B4-BE49-F238E27FC236}">
                      <a16:creationId xmlns:a16="http://schemas.microsoft.com/office/drawing/2014/main" id="{42B48B80-17DD-D818-2F4A-D79C5F8C6F04}"/>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72" name="Picture 6" descr="Bildresultat för small mysql logo&quot;">
                  <a:extLst>
                    <a:ext uri="{FF2B5EF4-FFF2-40B4-BE49-F238E27FC236}">
                      <a16:creationId xmlns:a16="http://schemas.microsoft.com/office/drawing/2014/main" id="{A054A169-D19D-67A0-5C4B-C5C83200F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Image 69">
                <a:extLst>
                  <a:ext uri="{FF2B5EF4-FFF2-40B4-BE49-F238E27FC236}">
                    <a16:creationId xmlns:a16="http://schemas.microsoft.com/office/drawing/2014/main" id="{448D65C7-4CE0-C7D1-9FFC-A54AC9EDD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65" name="TextBox 9">
            <a:extLst>
              <a:ext uri="{FF2B5EF4-FFF2-40B4-BE49-F238E27FC236}">
                <a16:creationId xmlns:a16="http://schemas.microsoft.com/office/drawing/2014/main" id="{9DE60F8E-F4BC-718A-C249-6EF1005EFFF6}"/>
              </a:ext>
            </a:extLst>
          </p:cNvPr>
          <p:cNvSpPr txBox="1"/>
          <p:nvPr/>
        </p:nvSpPr>
        <p:spPr>
          <a:xfrm>
            <a:off x="7198327"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mysql-router-1</a:t>
            </a:r>
          </a:p>
        </p:txBody>
      </p:sp>
      <p:cxnSp>
        <p:nvCxnSpPr>
          <p:cNvPr id="74" name="Connecteur droit 73">
            <a:extLst>
              <a:ext uri="{FF2B5EF4-FFF2-40B4-BE49-F238E27FC236}">
                <a16:creationId xmlns:a16="http://schemas.microsoft.com/office/drawing/2014/main" id="{7DE3E599-FB88-EE4C-8B91-664ED50621F7}"/>
              </a:ext>
            </a:extLst>
          </p:cNvPr>
          <p:cNvCxnSpPr/>
          <p:nvPr/>
        </p:nvCxnSpPr>
        <p:spPr>
          <a:xfrm>
            <a:off x="361507" y="2023147"/>
            <a:ext cx="1003713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903D1A47-4D37-9F6D-515B-D0998859AD0B}"/>
              </a:ext>
            </a:extLst>
          </p:cNvPr>
          <p:cNvCxnSpPr>
            <a:cxnSpLocks/>
            <a:stCxn id="4" idx="0"/>
          </p:cNvCxnSpPr>
          <p:nvPr/>
        </p:nvCxnSpPr>
        <p:spPr>
          <a:xfrm flipV="1">
            <a:off x="1732999"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AB5AEE8-F634-7003-7A8D-E3C79C889DD1}"/>
              </a:ext>
            </a:extLst>
          </p:cNvPr>
          <p:cNvCxnSpPr>
            <a:cxnSpLocks/>
          </p:cNvCxnSpPr>
          <p:nvPr/>
        </p:nvCxnSpPr>
        <p:spPr>
          <a:xfrm flipV="1">
            <a:off x="4151412"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2A23B7F3-DAEF-95C1-2EF8-739382C14F02}"/>
              </a:ext>
            </a:extLst>
          </p:cNvPr>
          <p:cNvCxnSpPr>
            <a:cxnSpLocks/>
          </p:cNvCxnSpPr>
          <p:nvPr/>
        </p:nvCxnSpPr>
        <p:spPr>
          <a:xfrm flipV="1">
            <a:off x="6569825"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12C478D9-C7AE-ACD6-846D-C17CCA2938EF}"/>
              </a:ext>
            </a:extLst>
          </p:cNvPr>
          <p:cNvCxnSpPr>
            <a:cxnSpLocks/>
          </p:cNvCxnSpPr>
          <p:nvPr/>
        </p:nvCxnSpPr>
        <p:spPr>
          <a:xfrm flipV="1">
            <a:off x="8988238"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sp>
        <p:nvSpPr>
          <p:cNvPr id="83" name="ZoneTexte 82">
            <a:extLst>
              <a:ext uri="{FF2B5EF4-FFF2-40B4-BE49-F238E27FC236}">
                <a16:creationId xmlns:a16="http://schemas.microsoft.com/office/drawing/2014/main" id="{6D272EE6-81D9-BBDE-2630-7631DE612E33}"/>
              </a:ext>
            </a:extLst>
          </p:cNvPr>
          <p:cNvSpPr txBox="1"/>
          <p:nvPr/>
        </p:nvSpPr>
        <p:spPr>
          <a:xfrm>
            <a:off x="361507" y="1552710"/>
            <a:ext cx="1621726" cy="369332"/>
          </a:xfrm>
          <a:prstGeom prst="rect">
            <a:avLst/>
          </a:prstGeom>
          <a:noFill/>
        </p:spPr>
        <p:txBody>
          <a:bodyPr wrap="none" rtlCol="0">
            <a:spAutoFit/>
          </a:bodyPr>
          <a:lstStyle/>
          <a:p>
            <a:r>
              <a:rPr lang="fr-FR" dirty="0">
                <a:solidFill>
                  <a:srgbClr val="0070C0"/>
                </a:solidFill>
              </a:rPr>
              <a:t>Lan : 10.87.x.x</a:t>
            </a:r>
          </a:p>
        </p:txBody>
      </p:sp>
      <p:pic>
        <p:nvPicPr>
          <p:cNvPr id="85" name="Image 84">
            <a:extLst>
              <a:ext uri="{FF2B5EF4-FFF2-40B4-BE49-F238E27FC236}">
                <a16:creationId xmlns:a16="http://schemas.microsoft.com/office/drawing/2014/main" id="{D651F5EB-8881-436C-0ED0-E9898AD0C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7895" y="4286570"/>
            <a:ext cx="1625600" cy="914400"/>
          </a:xfrm>
          <a:prstGeom prst="rect">
            <a:avLst/>
          </a:prstGeom>
        </p:spPr>
      </p:pic>
      <p:pic>
        <p:nvPicPr>
          <p:cNvPr id="87" name="Image 86">
            <a:extLst>
              <a:ext uri="{FF2B5EF4-FFF2-40B4-BE49-F238E27FC236}">
                <a16:creationId xmlns:a16="http://schemas.microsoft.com/office/drawing/2014/main" id="{9EF3CA3D-D19E-4F04-E4F6-91F716C21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37895" y="4820560"/>
            <a:ext cx="1625600" cy="914400"/>
          </a:xfrm>
          <a:prstGeom prst="rect">
            <a:avLst/>
          </a:prstGeom>
        </p:spPr>
      </p:pic>
      <p:pic>
        <p:nvPicPr>
          <p:cNvPr id="86" name="Image 85">
            <a:extLst>
              <a:ext uri="{FF2B5EF4-FFF2-40B4-BE49-F238E27FC236}">
                <a16:creationId xmlns:a16="http://schemas.microsoft.com/office/drawing/2014/main" id="{7853A5D5-377A-32ED-B9C5-838FFF166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2998" y="5292188"/>
            <a:ext cx="4796918" cy="720294"/>
          </a:xfrm>
          <a:prstGeom prst="rect">
            <a:avLst/>
          </a:prstGeom>
        </p:spPr>
      </p:pic>
      <p:grpSp>
        <p:nvGrpSpPr>
          <p:cNvPr id="52" name="Groupe 51">
            <a:extLst>
              <a:ext uri="{FF2B5EF4-FFF2-40B4-BE49-F238E27FC236}">
                <a16:creationId xmlns:a16="http://schemas.microsoft.com/office/drawing/2014/main" id="{3859391C-C153-284A-FAE8-DA854E5FEC69}"/>
              </a:ext>
            </a:extLst>
          </p:cNvPr>
          <p:cNvGrpSpPr/>
          <p:nvPr/>
        </p:nvGrpSpPr>
        <p:grpSpPr>
          <a:xfrm>
            <a:off x="-135635" y="2498006"/>
            <a:ext cx="3737267" cy="2432693"/>
            <a:chOff x="-135635" y="2498006"/>
            <a:chExt cx="3737267" cy="2432693"/>
          </a:xfrm>
        </p:grpSpPr>
        <p:grpSp>
          <p:nvGrpSpPr>
            <p:cNvPr id="41" name="Groupe 40">
              <a:extLst>
                <a:ext uri="{FF2B5EF4-FFF2-40B4-BE49-F238E27FC236}">
                  <a16:creationId xmlns:a16="http://schemas.microsoft.com/office/drawing/2014/main" id="{97BB3277-4121-5DF4-D88C-AEE158A704CB}"/>
                </a:ext>
              </a:extLst>
            </p:cNvPr>
            <p:cNvGrpSpPr/>
            <p:nvPr/>
          </p:nvGrpSpPr>
          <p:grpSpPr>
            <a:xfrm>
              <a:off x="712464" y="2498006"/>
              <a:ext cx="2041070" cy="2432693"/>
              <a:chOff x="936046" y="1401822"/>
              <a:chExt cx="2041070" cy="2432693"/>
            </a:xfrm>
          </p:grpSpPr>
          <p:pic>
            <p:nvPicPr>
              <p:cNvPr id="23" name="Picture 22">
                <a:extLst>
                  <a:ext uri="{FF2B5EF4-FFF2-40B4-BE49-F238E27FC236}">
                    <a16:creationId xmlns:a16="http://schemas.microsoft.com/office/drawing/2014/main" id="{73D8B2B6-F5A6-AC01-E8A7-9AFA20A4AD52}"/>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40" name="Groupe 39">
                <a:extLst>
                  <a:ext uri="{FF2B5EF4-FFF2-40B4-BE49-F238E27FC236}">
                    <a16:creationId xmlns:a16="http://schemas.microsoft.com/office/drawing/2014/main" id="{53CD3905-6AEB-AF50-3885-2168C37B9A21}"/>
                  </a:ext>
                </a:extLst>
              </p:cNvPr>
              <p:cNvGrpSpPr/>
              <p:nvPr/>
            </p:nvGrpSpPr>
            <p:grpSpPr>
              <a:xfrm>
                <a:off x="936046" y="1401822"/>
                <a:ext cx="2041070" cy="1735447"/>
                <a:chOff x="936046" y="1401822"/>
                <a:chExt cx="2041070" cy="1735447"/>
              </a:xfrm>
            </p:grpSpPr>
            <p:sp>
              <p:nvSpPr>
                <p:cNvPr id="4" name="Rounded Rectangle 3">
                  <a:extLst>
                    <a:ext uri="{FF2B5EF4-FFF2-40B4-BE49-F238E27FC236}">
                      <a16:creationId xmlns:a16="http://schemas.microsoft.com/office/drawing/2014/main" id="{B3A7E8C0-5419-9B7F-DEFF-E88995C2A736}"/>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33" name="Groupe 32">
                  <a:extLst>
                    <a:ext uri="{FF2B5EF4-FFF2-40B4-BE49-F238E27FC236}">
                      <a16:creationId xmlns:a16="http://schemas.microsoft.com/office/drawing/2014/main" id="{7DFCB55A-A80B-EB3B-CDBF-3AB946DA044C}"/>
                    </a:ext>
                  </a:extLst>
                </p:cNvPr>
                <p:cNvGrpSpPr/>
                <p:nvPr/>
              </p:nvGrpSpPr>
              <p:grpSpPr>
                <a:xfrm>
                  <a:off x="1179369" y="1893189"/>
                  <a:ext cx="1018790" cy="859429"/>
                  <a:chOff x="3879664" y="2996321"/>
                  <a:chExt cx="1018790" cy="859429"/>
                </a:xfrm>
              </p:grpSpPr>
              <p:sp>
                <p:nvSpPr>
                  <p:cNvPr id="19" name="Freeform 18">
                    <a:extLst>
                      <a:ext uri="{FF2B5EF4-FFF2-40B4-BE49-F238E27FC236}">
                        <a16:creationId xmlns:a16="http://schemas.microsoft.com/office/drawing/2014/main" id="{6BEB38AD-1558-24D0-40F5-74FF05C53949}"/>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20" name="Picture 6" descr="Bildresultat för small mysql logo&quot;">
                    <a:extLst>
                      <a:ext uri="{FF2B5EF4-FFF2-40B4-BE49-F238E27FC236}">
                        <a16:creationId xmlns:a16="http://schemas.microsoft.com/office/drawing/2014/main" id="{7DEF1868-CD0C-9772-5AD8-852592EE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Image 38">
                  <a:extLst>
                    <a:ext uri="{FF2B5EF4-FFF2-40B4-BE49-F238E27FC236}">
                      <a16:creationId xmlns:a16="http://schemas.microsoft.com/office/drawing/2014/main" id="{459C3BD0-5D9D-8BFB-FFCA-5A27756B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10" name="TextBox 9">
              <a:extLst>
                <a:ext uri="{FF2B5EF4-FFF2-40B4-BE49-F238E27FC236}">
                  <a16:creationId xmlns:a16="http://schemas.microsoft.com/office/drawing/2014/main" id="{28E0B509-E696-2C7B-333B-D380EB5A2377}"/>
                </a:ext>
              </a:extLst>
            </p:cNvPr>
            <p:cNvSpPr txBox="1"/>
            <p:nvPr/>
          </p:nvSpPr>
          <p:spPr>
            <a:xfrm>
              <a:off x="-135635" y="3788478"/>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mysql-instance-1</a:t>
              </a:r>
            </a:p>
          </p:txBody>
        </p:sp>
      </p:grpSp>
      <p:pic>
        <p:nvPicPr>
          <p:cNvPr id="88" name="Image 87">
            <a:extLst>
              <a:ext uri="{FF2B5EF4-FFF2-40B4-BE49-F238E27FC236}">
                <a16:creationId xmlns:a16="http://schemas.microsoft.com/office/drawing/2014/main" id="{43C0144A-709B-5EF6-CE3D-2AD862BFE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745394" y="4941421"/>
            <a:ext cx="1625600" cy="914400"/>
          </a:xfrm>
          <a:prstGeom prst="rect">
            <a:avLst/>
          </a:prstGeom>
        </p:spPr>
      </p:pic>
      <p:grpSp>
        <p:nvGrpSpPr>
          <p:cNvPr id="53" name="Groupe 52">
            <a:extLst>
              <a:ext uri="{FF2B5EF4-FFF2-40B4-BE49-F238E27FC236}">
                <a16:creationId xmlns:a16="http://schemas.microsoft.com/office/drawing/2014/main" id="{2B543BAE-D89B-698D-8E17-ED821BAEEC43}"/>
              </a:ext>
            </a:extLst>
          </p:cNvPr>
          <p:cNvGrpSpPr/>
          <p:nvPr/>
        </p:nvGrpSpPr>
        <p:grpSpPr>
          <a:xfrm>
            <a:off x="4725204" y="2516956"/>
            <a:ext cx="3737267" cy="2432693"/>
            <a:chOff x="2318494" y="2516956"/>
            <a:chExt cx="3737267" cy="2432693"/>
          </a:xfrm>
        </p:grpSpPr>
        <p:grpSp>
          <p:nvGrpSpPr>
            <p:cNvPr id="54" name="Groupe 53">
              <a:extLst>
                <a:ext uri="{FF2B5EF4-FFF2-40B4-BE49-F238E27FC236}">
                  <a16:creationId xmlns:a16="http://schemas.microsoft.com/office/drawing/2014/main" id="{376C48D1-816B-9372-439F-3223D9EFE501}"/>
                </a:ext>
              </a:extLst>
            </p:cNvPr>
            <p:cNvGrpSpPr/>
            <p:nvPr/>
          </p:nvGrpSpPr>
          <p:grpSpPr>
            <a:xfrm>
              <a:off x="3157217" y="2516956"/>
              <a:ext cx="2041070" cy="2432693"/>
              <a:chOff x="936046" y="1401822"/>
              <a:chExt cx="2041070" cy="2432693"/>
            </a:xfrm>
          </p:grpSpPr>
          <p:pic>
            <p:nvPicPr>
              <p:cNvPr id="56" name="Picture 22">
                <a:extLst>
                  <a:ext uri="{FF2B5EF4-FFF2-40B4-BE49-F238E27FC236}">
                    <a16:creationId xmlns:a16="http://schemas.microsoft.com/office/drawing/2014/main" id="{50126B94-520C-742A-C9CF-84E08F75B34A}"/>
                  </a:ext>
                </a:extLst>
              </p:cNvPr>
              <p:cNvPicPr>
                <a:picLocks noChangeAspect="1"/>
              </p:cNvPicPr>
              <p:nvPr/>
            </p:nvPicPr>
            <p:blipFill>
              <a:blip r:embed="rId2" cstate="print">
                <a:alphaModFix/>
                <a:lum/>
              </a:blip>
              <a:srcRect/>
              <a:stretch>
                <a:fillRect/>
              </a:stretch>
            </p:blipFill>
            <p:spPr>
              <a:xfrm>
                <a:off x="1550367" y="3225035"/>
                <a:ext cx="812428" cy="609480"/>
              </a:xfrm>
              <a:prstGeom prst="rect">
                <a:avLst/>
              </a:prstGeom>
              <a:noFill/>
              <a:ln>
                <a:noFill/>
              </a:ln>
            </p:spPr>
          </p:pic>
          <p:grpSp>
            <p:nvGrpSpPr>
              <p:cNvPr id="57" name="Groupe 56">
                <a:extLst>
                  <a:ext uri="{FF2B5EF4-FFF2-40B4-BE49-F238E27FC236}">
                    <a16:creationId xmlns:a16="http://schemas.microsoft.com/office/drawing/2014/main" id="{045D2F23-C6BA-D164-DC95-32078DAA6C55}"/>
                  </a:ext>
                </a:extLst>
              </p:cNvPr>
              <p:cNvGrpSpPr/>
              <p:nvPr/>
            </p:nvGrpSpPr>
            <p:grpSpPr>
              <a:xfrm>
                <a:off x="936046" y="1401822"/>
                <a:ext cx="2041070" cy="1735447"/>
                <a:chOff x="936046" y="1401822"/>
                <a:chExt cx="2041070" cy="1735447"/>
              </a:xfrm>
            </p:grpSpPr>
            <p:sp>
              <p:nvSpPr>
                <p:cNvPr id="58" name="Rounded Rectangle 3">
                  <a:extLst>
                    <a:ext uri="{FF2B5EF4-FFF2-40B4-BE49-F238E27FC236}">
                      <a16:creationId xmlns:a16="http://schemas.microsoft.com/office/drawing/2014/main" id="{9A16BA03-84A6-593D-F88E-6EDE70B71704}"/>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59" name="Groupe 58">
                  <a:extLst>
                    <a:ext uri="{FF2B5EF4-FFF2-40B4-BE49-F238E27FC236}">
                      <a16:creationId xmlns:a16="http://schemas.microsoft.com/office/drawing/2014/main" id="{87B11CC8-DFCE-24CA-22DA-A6BC2FCF9FBA}"/>
                    </a:ext>
                  </a:extLst>
                </p:cNvPr>
                <p:cNvGrpSpPr/>
                <p:nvPr/>
              </p:nvGrpSpPr>
              <p:grpSpPr>
                <a:xfrm>
                  <a:off x="1179369" y="1893189"/>
                  <a:ext cx="1018790" cy="859429"/>
                  <a:chOff x="3879664" y="2996321"/>
                  <a:chExt cx="1018790" cy="859429"/>
                </a:xfrm>
              </p:grpSpPr>
              <p:sp>
                <p:nvSpPr>
                  <p:cNvPr id="61" name="Freeform 18">
                    <a:extLst>
                      <a:ext uri="{FF2B5EF4-FFF2-40B4-BE49-F238E27FC236}">
                        <a16:creationId xmlns:a16="http://schemas.microsoft.com/office/drawing/2014/main" id="{26D1A89A-7C92-36FC-7899-0FAA30A8EB46}"/>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62" name="Picture 6" descr="Bildresultat för small mysql logo&quot;">
                    <a:extLst>
                      <a:ext uri="{FF2B5EF4-FFF2-40B4-BE49-F238E27FC236}">
                        <a16:creationId xmlns:a16="http://schemas.microsoft.com/office/drawing/2014/main" id="{7C6314B7-E00B-9976-1B56-9E86478CA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Image 59">
                  <a:extLst>
                    <a:ext uri="{FF2B5EF4-FFF2-40B4-BE49-F238E27FC236}">
                      <a16:creationId xmlns:a16="http://schemas.microsoft.com/office/drawing/2014/main" id="{95902046-19D9-9250-ED7E-94EB24A56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5" name="TextBox 9">
              <a:extLst>
                <a:ext uri="{FF2B5EF4-FFF2-40B4-BE49-F238E27FC236}">
                  <a16:creationId xmlns:a16="http://schemas.microsoft.com/office/drawing/2014/main" id="{033BE09E-8100-B33E-757C-599D04EBFB19}"/>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sp>
        <p:nvSpPr>
          <p:cNvPr id="89" name="Freeform 4">
            <a:extLst>
              <a:ext uri="{FF2B5EF4-FFF2-40B4-BE49-F238E27FC236}">
                <a16:creationId xmlns:a16="http://schemas.microsoft.com/office/drawing/2014/main" id="{D32C3C55-62DD-DC37-A00C-E43E2EE354E7}"/>
              </a:ext>
            </a:extLst>
          </p:cNvPr>
          <p:cNvSpPr/>
          <p:nvPr/>
        </p:nvSpPr>
        <p:spPr>
          <a:xfrm>
            <a:off x="287048" y="2212985"/>
            <a:ext cx="7619527" cy="379946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sp>
        <p:nvSpPr>
          <p:cNvPr id="90" name="ZoneTexte 89">
            <a:extLst>
              <a:ext uri="{FF2B5EF4-FFF2-40B4-BE49-F238E27FC236}">
                <a16:creationId xmlns:a16="http://schemas.microsoft.com/office/drawing/2014/main" id="{35CAD71C-AE56-747E-831B-812950DF64AE}"/>
              </a:ext>
            </a:extLst>
          </p:cNvPr>
          <p:cNvSpPr txBox="1"/>
          <p:nvPr/>
        </p:nvSpPr>
        <p:spPr>
          <a:xfrm>
            <a:off x="287049" y="4286570"/>
            <a:ext cx="1008418" cy="369332"/>
          </a:xfrm>
          <a:prstGeom prst="rect">
            <a:avLst/>
          </a:prstGeom>
          <a:noFill/>
        </p:spPr>
        <p:txBody>
          <a:bodyPr wrap="none" rtlCol="0">
            <a:spAutoFit/>
          </a:bodyPr>
          <a:lstStyle/>
          <a:p>
            <a:r>
              <a:rPr lang="fr-FR" dirty="0" err="1">
                <a:solidFill>
                  <a:srgbClr val="0070C0"/>
                </a:solidFill>
              </a:rPr>
              <a:t>Primary</a:t>
            </a:r>
            <a:endParaRPr lang="fr-FR" dirty="0">
              <a:solidFill>
                <a:srgbClr val="0070C0"/>
              </a:solidFill>
            </a:endParaRPr>
          </a:p>
        </p:txBody>
      </p:sp>
      <p:sp>
        <p:nvSpPr>
          <p:cNvPr id="91" name="ZoneTexte 90">
            <a:extLst>
              <a:ext uri="{FF2B5EF4-FFF2-40B4-BE49-F238E27FC236}">
                <a16:creationId xmlns:a16="http://schemas.microsoft.com/office/drawing/2014/main" id="{B8408FAE-165E-D7FC-A46E-57352897AC19}"/>
              </a:ext>
            </a:extLst>
          </p:cNvPr>
          <p:cNvSpPr txBox="1"/>
          <p:nvPr/>
        </p:nvSpPr>
        <p:spPr>
          <a:xfrm>
            <a:off x="4874760" y="4294876"/>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2" name="ZoneTexte 91">
            <a:extLst>
              <a:ext uri="{FF2B5EF4-FFF2-40B4-BE49-F238E27FC236}">
                <a16:creationId xmlns:a16="http://schemas.microsoft.com/office/drawing/2014/main" id="{35D988F9-0EAE-19E7-ACEA-867270F663DF}"/>
              </a:ext>
            </a:extLst>
          </p:cNvPr>
          <p:cNvSpPr txBox="1"/>
          <p:nvPr/>
        </p:nvSpPr>
        <p:spPr>
          <a:xfrm>
            <a:off x="2567991" y="4261344"/>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3" name="ZoneTexte 92">
            <a:extLst>
              <a:ext uri="{FF2B5EF4-FFF2-40B4-BE49-F238E27FC236}">
                <a16:creationId xmlns:a16="http://schemas.microsoft.com/office/drawing/2014/main" id="{E7851B83-176D-1133-3AA1-ADB70A7AAC9C}"/>
              </a:ext>
            </a:extLst>
          </p:cNvPr>
          <p:cNvSpPr txBox="1"/>
          <p:nvPr/>
        </p:nvSpPr>
        <p:spPr>
          <a:xfrm>
            <a:off x="3000770" y="5101886"/>
            <a:ext cx="1718740" cy="369332"/>
          </a:xfrm>
          <a:prstGeom prst="rect">
            <a:avLst/>
          </a:prstGeom>
          <a:noFill/>
        </p:spPr>
        <p:txBody>
          <a:bodyPr wrap="none" rtlCol="0">
            <a:spAutoFit/>
          </a:bodyPr>
          <a:lstStyle/>
          <a:p>
            <a:r>
              <a:rPr lang="fr-CH" b="0" dirty="0">
                <a:solidFill>
                  <a:srgbClr val="0070C0"/>
                </a:solidFill>
                <a:effectLst/>
                <a:latin typeface="Menlo" panose="020B0609030804020204" pitchFamily="49" charset="0"/>
              </a:rPr>
              <a:t>msql01-demo</a:t>
            </a:r>
          </a:p>
        </p:txBody>
      </p:sp>
      <p:grpSp>
        <p:nvGrpSpPr>
          <p:cNvPr id="14" name="Groupe 13">
            <a:extLst>
              <a:ext uri="{FF2B5EF4-FFF2-40B4-BE49-F238E27FC236}">
                <a16:creationId xmlns:a16="http://schemas.microsoft.com/office/drawing/2014/main" id="{7F929C21-EE9C-EC8E-38AE-40DD2A58B28C}"/>
              </a:ext>
            </a:extLst>
          </p:cNvPr>
          <p:cNvGrpSpPr/>
          <p:nvPr/>
        </p:nvGrpSpPr>
        <p:grpSpPr>
          <a:xfrm>
            <a:off x="6104399" y="263104"/>
            <a:ext cx="3737267" cy="1809031"/>
            <a:chOff x="6104399" y="263104"/>
            <a:chExt cx="3737267" cy="1809031"/>
          </a:xfrm>
        </p:grpSpPr>
        <p:cxnSp>
          <p:nvCxnSpPr>
            <p:cNvPr id="3" name="Connecteur droit 2">
              <a:extLst>
                <a:ext uri="{FF2B5EF4-FFF2-40B4-BE49-F238E27FC236}">
                  <a16:creationId xmlns:a16="http://schemas.microsoft.com/office/drawing/2014/main" id="{C90B6F32-2898-B6FB-3C51-106421AB2CDA}"/>
                </a:ext>
              </a:extLst>
            </p:cNvPr>
            <p:cNvCxnSpPr>
              <a:cxnSpLocks/>
            </p:cNvCxnSpPr>
            <p:nvPr/>
          </p:nvCxnSpPr>
          <p:spPr>
            <a:xfrm flipV="1">
              <a:off x="7869051" y="1597276"/>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097AE3D9-7B69-B52D-EE0D-C0D9F6AA4D31}"/>
                </a:ext>
              </a:extLst>
            </p:cNvPr>
            <p:cNvGrpSpPr/>
            <p:nvPr/>
          </p:nvGrpSpPr>
          <p:grpSpPr>
            <a:xfrm>
              <a:off x="6104399" y="263104"/>
              <a:ext cx="3737267" cy="1398323"/>
              <a:chOff x="6104399" y="263104"/>
              <a:chExt cx="3737267" cy="1398323"/>
            </a:xfrm>
          </p:grpSpPr>
          <p:sp>
            <p:nvSpPr>
              <p:cNvPr id="5" name="Rounded Rectangle 3">
                <a:extLst>
                  <a:ext uri="{FF2B5EF4-FFF2-40B4-BE49-F238E27FC236}">
                    <a16:creationId xmlns:a16="http://schemas.microsoft.com/office/drawing/2014/main" id="{777A9BDF-38EB-423B-8169-FF226FA2CB7C}"/>
                  </a:ext>
                </a:extLst>
              </p:cNvPr>
              <p:cNvSpPr/>
              <p:nvPr/>
            </p:nvSpPr>
            <p:spPr>
              <a:xfrm>
                <a:off x="6848516" y="263104"/>
                <a:ext cx="2041070" cy="139832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pic>
            <p:nvPicPr>
              <p:cNvPr id="6" name="Image 5">
                <a:extLst>
                  <a:ext uri="{FF2B5EF4-FFF2-40B4-BE49-F238E27FC236}">
                    <a16:creationId xmlns:a16="http://schemas.microsoft.com/office/drawing/2014/main" id="{84886FC9-DF02-8126-0A8C-57DB4A52A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50" y="367460"/>
                <a:ext cx="703001" cy="703001"/>
              </a:xfrm>
              <a:prstGeom prst="rect">
                <a:avLst/>
              </a:prstGeom>
            </p:spPr>
          </p:pic>
          <p:sp>
            <p:nvSpPr>
              <p:cNvPr id="9" name="TextBox 9">
                <a:extLst>
                  <a:ext uri="{FF2B5EF4-FFF2-40B4-BE49-F238E27FC236}">
                    <a16:creationId xmlns:a16="http://schemas.microsoft.com/office/drawing/2014/main" id="{A39A1314-0EBB-4D1C-53A5-A73B9A878B24}"/>
                  </a:ext>
                </a:extLst>
              </p:cNvPr>
              <p:cNvSpPr txBox="1"/>
              <p:nvPr/>
            </p:nvSpPr>
            <p:spPr>
              <a:xfrm>
                <a:off x="6104399" y="1266254"/>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ecommerce</a:t>
                </a:r>
              </a:p>
            </p:txBody>
          </p:sp>
          <p:grpSp>
            <p:nvGrpSpPr>
              <p:cNvPr id="12" name="Groupe 11">
                <a:extLst>
                  <a:ext uri="{FF2B5EF4-FFF2-40B4-BE49-F238E27FC236}">
                    <a16:creationId xmlns:a16="http://schemas.microsoft.com/office/drawing/2014/main" id="{8AA3C7BB-E840-378B-4DEF-622189292D80}"/>
                  </a:ext>
                </a:extLst>
              </p:cNvPr>
              <p:cNvGrpSpPr/>
              <p:nvPr/>
            </p:nvGrpSpPr>
            <p:grpSpPr>
              <a:xfrm>
                <a:off x="7018260" y="442709"/>
                <a:ext cx="1018790" cy="859429"/>
                <a:chOff x="9332271" y="418738"/>
                <a:chExt cx="1018790" cy="859429"/>
              </a:xfrm>
            </p:grpSpPr>
            <p:pic>
              <p:nvPicPr>
                <p:cNvPr id="8" name="Image 7">
                  <a:extLst>
                    <a:ext uri="{FF2B5EF4-FFF2-40B4-BE49-F238E27FC236}">
                      <a16:creationId xmlns:a16="http://schemas.microsoft.com/office/drawing/2014/main" id="{D0FE7549-35D4-74E2-EE30-B21A066E7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4978" y="480858"/>
                  <a:ext cx="619776" cy="619776"/>
                </a:xfrm>
                <a:prstGeom prst="rect">
                  <a:avLst/>
                </a:prstGeom>
              </p:spPr>
            </p:pic>
            <p:sp>
              <p:nvSpPr>
                <p:cNvPr id="11" name="Freeform 18">
                  <a:extLst>
                    <a:ext uri="{FF2B5EF4-FFF2-40B4-BE49-F238E27FC236}">
                      <a16:creationId xmlns:a16="http://schemas.microsoft.com/office/drawing/2014/main" id="{16DC95C8-BA54-DADF-8A45-990B6F763427}"/>
                    </a:ext>
                  </a:extLst>
                </p:cNvPr>
                <p:cNvSpPr/>
                <p:nvPr/>
              </p:nvSpPr>
              <p:spPr>
                <a:xfrm>
                  <a:off x="9332271" y="418738"/>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grpSp>
        </p:grpSp>
      </p:grpSp>
    </p:spTree>
    <p:extLst>
      <p:ext uri="{BB962C8B-B14F-4D97-AF65-F5344CB8AC3E}">
        <p14:creationId xmlns:p14="http://schemas.microsoft.com/office/powerpoint/2010/main" val="3949375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linds(horizontal)">
                                      <p:cBhvr>
                                        <p:cTn id="7" dur="500"/>
                                        <p:tgtEl>
                                          <p:spTgt spid="83"/>
                                        </p:tgtEl>
                                      </p:cBhvr>
                                    </p:animEffect>
                                  </p:childTnLst>
                                </p:cTn>
                              </p:par>
                              <p:par>
                                <p:cTn id="8" presetID="3" presetClass="entr" presetSubtype="1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linds(horizontal)">
                                      <p:cBhvr>
                                        <p:cTn id="10" dur="500"/>
                                        <p:tgtEl>
                                          <p:spTgt spid="75"/>
                                        </p:tgtEl>
                                      </p:cBhvr>
                                    </p:animEffect>
                                  </p:childTnLst>
                                </p:cTn>
                              </p:par>
                              <p:par>
                                <p:cTn id="11" presetID="3" presetClass="entr" presetSubtype="1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linds(horizontal)">
                                      <p:cBhvr>
                                        <p:cTn id="13" dur="500"/>
                                        <p:tgtEl>
                                          <p:spTgt spid="74"/>
                                        </p:tgtEl>
                                      </p:cBhvr>
                                    </p:animEffect>
                                  </p:childTnLst>
                                </p:cTn>
                              </p:par>
                              <p:par>
                                <p:cTn id="14" presetID="3" presetClass="entr" presetSubtype="10" fill="hold"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blinds(horizontal)">
                                      <p:cBhvr>
                                        <p:cTn id="16" dur="500"/>
                                        <p:tgtEl>
                                          <p:spTgt spid="80"/>
                                        </p:tgtEl>
                                      </p:cBhvr>
                                    </p:animEffect>
                                  </p:childTnLst>
                                </p:cTn>
                              </p:par>
                              <p:par>
                                <p:cTn id="17" presetID="3" presetClass="entr" presetSubtype="1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blinds(horizontal)">
                                      <p:cBhvr>
                                        <p:cTn id="19" dur="500"/>
                                        <p:tgtEl>
                                          <p:spTgt spid="81"/>
                                        </p:tgtEl>
                                      </p:cBhvr>
                                    </p:animEffect>
                                  </p:childTnLst>
                                </p:cTn>
                              </p:par>
                              <p:par>
                                <p:cTn id="20" presetID="3" presetClass="entr" presetSubtype="1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linds(horizont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additive="base">
                                        <p:cTn id="35" dur="500" fill="hold"/>
                                        <p:tgtEl>
                                          <p:spTgt spid="90"/>
                                        </p:tgtEl>
                                        <p:attrNameLst>
                                          <p:attrName>ppt_x</p:attrName>
                                        </p:attrNameLst>
                                      </p:cBhvr>
                                      <p:tavLst>
                                        <p:tav tm="0">
                                          <p:val>
                                            <p:strVal val="#ppt_x"/>
                                          </p:val>
                                        </p:tav>
                                        <p:tav tm="100000">
                                          <p:val>
                                            <p:strVal val="#ppt_x"/>
                                          </p:val>
                                        </p:tav>
                                      </p:tavLst>
                                    </p:anim>
                                    <p:anim calcmode="lin" valueType="num">
                                      <p:cBhvr additive="base">
                                        <p:cTn id="36" dur="500" fill="hold"/>
                                        <p:tgtEl>
                                          <p:spTgt spid="9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anim calcmode="lin" valueType="num">
                                      <p:cBhvr additive="base">
                                        <p:cTn id="39" dur="500" fill="hold"/>
                                        <p:tgtEl>
                                          <p:spTgt spid="92"/>
                                        </p:tgtEl>
                                        <p:attrNameLst>
                                          <p:attrName>ppt_x</p:attrName>
                                        </p:attrNameLst>
                                      </p:cBhvr>
                                      <p:tavLst>
                                        <p:tav tm="0">
                                          <p:val>
                                            <p:strVal val="#ppt_x"/>
                                          </p:val>
                                        </p:tav>
                                        <p:tav tm="100000">
                                          <p:val>
                                            <p:strVal val="#ppt_x"/>
                                          </p:val>
                                        </p:tav>
                                      </p:tavLst>
                                    </p:anim>
                                    <p:anim calcmode="lin" valueType="num">
                                      <p:cBhvr additive="base">
                                        <p:cTn id="40" dur="500" fill="hold"/>
                                        <p:tgtEl>
                                          <p:spTgt spid="9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checkerboard(across)">
                                      <p:cBhvr>
                                        <p:cTn id="49" dur="500"/>
                                        <p:tgtEl>
                                          <p:spTgt spid="86"/>
                                        </p:tgtEl>
                                      </p:cBhvr>
                                    </p:animEffect>
                                  </p:childTnLst>
                                </p:cTn>
                              </p:par>
                              <p:par>
                                <p:cTn id="50" presetID="5" presetClass="entr" presetSubtype="1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checkerboard(across)">
                                      <p:cBhvr>
                                        <p:cTn id="52" dur="500"/>
                                        <p:tgtEl>
                                          <p:spTgt spid="87"/>
                                        </p:tgtEl>
                                      </p:cBhvr>
                                    </p:animEffect>
                                  </p:childTnLst>
                                </p:cTn>
                              </p:par>
                              <p:par>
                                <p:cTn id="53" presetID="5" presetClass="entr" presetSubtype="1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checkerboard(across)">
                                      <p:cBhvr>
                                        <p:cTn id="55" dur="500"/>
                                        <p:tgtEl>
                                          <p:spTgt spid="85"/>
                                        </p:tgtEl>
                                      </p:cBhvr>
                                    </p:animEffect>
                                  </p:childTnLst>
                                </p:cTn>
                              </p:par>
                              <p:par>
                                <p:cTn id="56" presetID="5" presetClass="entr" presetSubtype="10" fill="hold" nodeType="with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checkerboard(across)">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grpId="0" nodeType="click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checkerboard(across)">
                                      <p:cBhvr>
                                        <p:cTn id="63" dur="500"/>
                                        <p:tgtEl>
                                          <p:spTgt spid="93"/>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checkerboard(across)">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checkerboard(across)">
                                      <p:cBhvr>
                                        <p:cTn id="71" dur="500"/>
                                        <p:tgtEl>
                                          <p:spTgt spid="64"/>
                                        </p:tgtEl>
                                      </p:cBhvr>
                                    </p:animEffect>
                                  </p:childTnLst>
                                </p:cTn>
                              </p:par>
                            </p:childTnLst>
                          </p:cTn>
                        </p:par>
                      </p:childTnLst>
                    </p:cTn>
                  </p:par>
                  <p:par>
                    <p:cTn id="72" fill="hold">
                      <p:stCondLst>
                        <p:cond delay="indefinite"/>
                      </p:stCondLst>
                      <p:childTnLst>
                        <p:par>
                          <p:cTn id="73" fill="hold">
                            <p:stCondLst>
                              <p:cond delay="0"/>
                            </p:stCondLst>
                            <p:childTnLst>
                              <p:par>
                                <p:cTn id="74" presetID="5" presetClass="entr" presetSubtype="1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checkerboard(across)">
                                      <p:cBhvr>
                                        <p:cTn id="7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9" grpId="0" animBg="1"/>
      <p:bldP spid="90" grpId="0"/>
      <p:bldP spid="91" grpId="0"/>
      <p:bldP spid="92" grpId="0"/>
      <p:bldP spid="9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43458-186E-FA2F-9C1D-475F3E030139}"/>
            </a:ext>
          </a:extLst>
        </p:cNvPr>
        <p:cNvGrpSpPr/>
        <p:nvPr/>
      </p:nvGrpSpPr>
      <p:grpSpPr>
        <a:xfrm>
          <a:off x="0" y="0"/>
          <a:ext cx="0" cy="0"/>
          <a:chOff x="0" y="0"/>
          <a:chExt cx="0" cy="0"/>
        </a:xfrm>
      </p:grpSpPr>
      <p:pic>
        <p:nvPicPr>
          <p:cNvPr id="8" name="Image 7">
            <a:extLst>
              <a:ext uri="{FF2B5EF4-FFF2-40B4-BE49-F238E27FC236}">
                <a16:creationId xmlns:a16="http://schemas.microsoft.com/office/drawing/2014/main" id="{F093718C-033F-C7CF-E326-23A2B114C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102593" y="5118439"/>
            <a:ext cx="2285690" cy="720294"/>
          </a:xfrm>
          <a:prstGeom prst="rect">
            <a:avLst/>
          </a:prstGeom>
        </p:spPr>
      </p:pic>
      <p:pic>
        <p:nvPicPr>
          <p:cNvPr id="7" name="Image 6">
            <a:extLst>
              <a:ext uri="{FF2B5EF4-FFF2-40B4-BE49-F238E27FC236}">
                <a16:creationId xmlns:a16="http://schemas.microsoft.com/office/drawing/2014/main" id="{A141903B-E8E1-BFE1-93B4-AB5CD97AF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284335" y="4379224"/>
            <a:ext cx="1625600" cy="914400"/>
          </a:xfrm>
          <a:prstGeom prst="rect">
            <a:avLst/>
          </a:prstGeom>
        </p:spPr>
      </p:pic>
      <p:sp>
        <p:nvSpPr>
          <p:cNvPr id="2" name="Title 1">
            <a:extLst>
              <a:ext uri="{FF2B5EF4-FFF2-40B4-BE49-F238E27FC236}">
                <a16:creationId xmlns:a16="http://schemas.microsoft.com/office/drawing/2014/main" id="{8C2F3019-75B5-AF4F-E3EC-01CD808D1488}"/>
              </a:ext>
            </a:extLst>
          </p:cNvPr>
          <p:cNvSpPr>
            <a:spLocks noGrp="1"/>
          </p:cNvSpPr>
          <p:nvPr>
            <p:ph type="title"/>
          </p:nvPr>
        </p:nvSpPr>
        <p:spPr/>
        <p:txBody>
          <a:bodyPr/>
          <a:lstStyle/>
          <a:p>
            <a:r>
              <a:rPr lang="en-GB" dirty="0">
                <a:solidFill>
                  <a:schemeClr val="bg1">
                    <a:lumMod val="10000"/>
                  </a:schemeClr>
                </a:solidFill>
              </a:rPr>
              <a:t>Demonstration </a:t>
            </a:r>
            <a:r>
              <a:rPr lang="en-GB" dirty="0" err="1">
                <a:solidFill>
                  <a:schemeClr val="bg1">
                    <a:lumMod val="10000"/>
                  </a:schemeClr>
                </a:solidFill>
              </a:rPr>
              <a:t>scénario</a:t>
            </a:r>
            <a:endParaRPr lang="en-GB" dirty="0">
              <a:solidFill>
                <a:schemeClr val="bg1">
                  <a:lumMod val="10000"/>
                </a:schemeClr>
              </a:solidFill>
            </a:endParaRPr>
          </a:p>
        </p:txBody>
      </p:sp>
      <p:sp>
        <p:nvSpPr>
          <p:cNvPr id="32" name="TextBox 31">
            <a:extLst>
              <a:ext uri="{FF2B5EF4-FFF2-40B4-BE49-F238E27FC236}">
                <a16:creationId xmlns:a16="http://schemas.microsoft.com/office/drawing/2014/main" id="{351398B0-7336-7145-0549-67060047A54F}"/>
              </a:ext>
            </a:extLst>
          </p:cNvPr>
          <p:cNvSpPr txBox="1"/>
          <p:nvPr/>
        </p:nvSpPr>
        <p:spPr>
          <a:xfrm>
            <a:off x="6802810" y="1662422"/>
            <a:ext cx="709876" cy="360725"/>
          </a:xfrm>
          <a:prstGeom prst="rect">
            <a:avLst/>
          </a:prstGeom>
          <a:noFill/>
        </p:spPr>
        <p:txBody>
          <a:bodyPr wrap="none" lIns="0" tIns="0" rIns="0" bIns="0" rtlCol="0">
            <a:noAutofit/>
          </a:bodyPr>
          <a:lstStyle/>
          <a:p>
            <a:pPr>
              <a:lnSpc>
                <a:spcPct val="90000"/>
              </a:lnSpc>
            </a:pPr>
            <a:r>
              <a:rPr lang="en-GB" b="1">
                <a:solidFill>
                  <a:schemeClr val="bg1"/>
                </a:solidFill>
              </a:rPr>
              <a:t>DC 2</a:t>
            </a:r>
          </a:p>
        </p:txBody>
      </p:sp>
      <p:sp>
        <p:nvSpPr>
          <p:cNvPr id="34" name="Footer Placeholder 33">
            <a:extLst>
              <a:ext uri="{FF2B5EF4-FFF2-40B4-BE49-F238E27FC236}">
                <a16:creationId xmlns:a16="http://schemas.microsoft.com/office/drawing/2014/main" id="{16E69854-1AC2-FF46-4E53-D365445469A5}"/>
              </a:ext>
            </a:extLst>
          </p:cNvPr>
          <p:cNvSpPr>
            <a:spLocks noGrp="1"/>
          </p:cNvSpPr>
          <p:nvPr>
            <p:ph type="ftr" sz="quarter" idx="15"/>
          </p:nvPr>
        </p:nvSpPr>
        <p:spPr/>
        <p:txBody>
          <a:bodyPr/>
          <a:lstStyle/>
          <a:p>
            <a:r>
              <a:rPr lang="en-US"/>
              <a:t>Copyright © 2024, Oracle and/or its affiliates. All rights reserved.</a:t>
            </a:r>
          </a:p>
        </p:txBody>
      </p:sp>
      <p:sp>
        <p:nvSpPr>
          <p:cNvPr id="35" name="Slide Number Placeholder 34">
            <a:extLst>
              <a:ext uri="{FF2B5EF4-FFF2-40B4-BE49-F238E27FC236}">
                <a16:creationId xmlns:a16="http://schemas.microsoft.com/office/drawing/2014/main" id="{93E15C53-9592-5E15-2FA3-5EC244B91048}"/>
              </a:ext>
            </a:extLst>
          </p:cNvPr>
          <p:cNvSpPr>
            <a:spLocks noGrp="1"/>
          </p:cNvSpPr>
          <p:nvPr>
            <p:ph type="sldNum" sz="quarter" idx="16"/>
          </p:nvPr>
        </p:nvSpPr>
        <p:spPr/>
        <p:txBody>
          <a:bodyPr/>
          <a:lstStyle/>
          <a:p>
            <a:fld id="{345D60D9-5372-5F40-9443-0F9AE5BDC3C8}" type="slidenum">
              <a:rPr lang="en-US" smtClean="0"/>
              <a:t>43</a:t>
            </a:fld>
            <a:endParaRPr lang="en-US"/>
          </a:p>
        </p:txBody>
      </p:sp>
      <p:grpSp>
        <p:nvGrpSpPr>
          <p:cNvPr id="51" name="Groupe 50">
            <a:extLst>
              <a:ext uri="{FF2B5EF4-FFF2-40B4-BE49-F238E27FC236}">
                <a16:creationId xmlns:a16="http://schemas.microsoft.com/office/drawing/2014/main" id="{8FD18AAB-5868-4333-341B-ECBBDD395BA5}"/>
              </a:ext>
            </a:extLst>
          </p:cNvPr>
          <p:cNvGrpSpPr/>
          <p:nvPr/>
        </p:nvGrpSpPr>
        <p:grpSpPr>
          <a:xfrm>
            <a:off x="2318494" y="2516956"/>
            <a:ext cx="3737267" cy="2432693"/>
            <a:chOff x="2318494" y="2516956"/>
            <a:chExt cx="3737267" cy="2432693"/>
          </a:xfrm>
        </p:grpSpPr>
        <p:grpSp>
          <p:nvGrpSpPr>
            <p:cNvPr id="42" name="Groupe 41">
              <a:extLst>
                <a:ext uri="{FF2B5EF4-FFF2-40B4-BE49-F238E27FC236}">
                  <a16:creationId xmlns:a16="http://schemas.microsoft.com/office/drawing/2014/main" id="{0458E327-65D8-CACF-7A22-250966D3678A}"/>
                </a:ext>
              </a:extLst>
            </p:cNvPr>
            <p:cNvGrpSpPr/>
            <p:nvPr/>
          </p:nvGrpSpPr>
          <p:grpSpPr>
            <a:xfrm>
              <a:off x="3157217" y="2516956"/>
              <a:ext cx="2041070" cy="2432693"/>
              <a:chOff x="936046" y="1401822"/>
              <a:chExt cx="2041070" cy="2432693"/>
            </a:xfrm>
          </p:grpSpPr>
          <p:pic>
            <p:nvPicPr>
              <p:cNvPr id="43" name="Picture 22">
                <a:extLst>
                  <a:ext uri="{FF2B5EF4-FFF2-40B4-BE49-F238E27FC236}">
                    <a16:creationId xmlns:a16="http://schemas.microsoft.com/office/drawing/2014/main" id="{C5CD4E05-B304-80F5-C1B6-B5ECE69840D5}"/>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44" name="Groupe 43">
                <a:extLst>
                  <a:ext uri="{FF2B5EF4-FFF2-40B4-BE49-F238E27FC236}">
                    <a16:creationId xmlns:a16="http://schemas.microsoft.com/office/drawing/2014/main" id="{197A1149-FD9B-E39E-CD64-C79551B06238}"/>
                  </a:ext>
                </a:extLst>
              </p:cNvPr>
              <p:cNvGrpSpPr/>
              <p:nvPr/>
            </p:nvGrpSpPr>
            <p:grpSpPr>
              <a:xfrm>
                <a:off x="936046" y="1401822"/>
                <a:ext cx="2041070" cy="1735447"/>
                <a:chOff x="936046" y="1401822"/>
                <a:chExt cx="2041070" cy="1735447"/>
              </a:xfrm>
            </p:grpSpPr>
            <p:sp>
              <p:nvSpPr>
                <p:cNvPr id="45" name="Rounded Rectangle 3">
                  <a:extLst>
                    <a:ext uri="{FF2B5EF4-FFF2-40B4-BE49-F238E27FC236}">
                      <a16:creationId xmlns:a16="http://schemas.microsoft.com/office/drawing/2014/main" id="{D0B6F840-15B3-B92C-CCCD-3634AA7AF2EB}"/>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46" name="Groupe 45">
                  <a:extLst>
                    <a:ext uri="{FF2B5EF4-FFF2-40B4-BE49-F238E27FC236}">
                      <a16:creationId xmlns:a16="http://schemas.microsoft.com/office/drawing/2014/main" id="{F4726D85-DA60-C4BE-0324-B8BC60D25609}"/>
                    </a:ext>
                  </a:extLst>
                </p:cNvPr>
                <p:cNvGrpSpPr/>
                <p:nvPr/>
              </p:nvGrpSpPr>
              <p:grpSpPr>
                <a:xfrm>
                  <a:off x="1179369" y="1893189"/>
                  <a:ext cx="1018790" cy="859429"/>
                  <a:chOff x="3879664" y="2996321"/>
                  <a:chExt cx="1018790" cy="859429"/>
                </a:xfrm>
              </p:grpSpPr>
              <p:sp>
                <p:nvSpPr>
                  <p:cNvPr id="48" name="Freeform 18">
                    <a:extLst>
                      <a:ext uri="{FF2B5EF4-FFF2-40B4-BE49-F238E27FC236}">
                        <a16:creationId xmlns:a16="http://schemas.microsoft.com/office/drawing/2014/main" id="{43C0D77C-796D-0EF6-FB64-F30A951FEF2E}"/>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49" name="Picture 6" descr="Bildresultat för small mysql logo&quot;">
                    <a:extLst>
                      <a:ext uri="{FF2B5EF4-FFF2-40B4-BE49-F238E27FC236}">
                        <a16:creationId xmlns:a16="http://schemas.microsoft.com/office/drawing/2014/main" id="{16692C8F-AA66-7895-59E3-EA9352217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Image 46">
                  <a:extLst>
                    <a:ext uri="{FF2B5EF4-FFF2-40B4-BE49-F238E27FC236}">
                      <a16:creationId xmlns:a16="http://schemas.microsoft.com/office/drawing/2014/main" id="{84EE3BA8-BAA1-4874-05BC-9921E8A39A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0" name="TextBox 9">
              <a:extLst>
                <a:ext uri="{FF2B5EF4-FFF2-40B4-BE49-F238E27FC236}">
                  <a16:creationId xmlns:a16="http://schemas.microsoft.com/office/drawing/2014/main" id="{A0A6957C-506D-826D-0439-7EDA666449C9}"/>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grpSp>
        <p:nvGrpSpPr>
          <p:cNvPr id="63" name="Groupe 62">
            <a:extLst>
              <a:ext uri="{FF2B5EF4-FFF2-40B4-BE49-F238E27FC236}">
                <a16:creationId xmlns:a16="http://schemas.microsoft.com/office/drawing/2014/main" id="{70980FA9-20A0-341A-D8A4-93096AF8F052}"/>
              </a:ext>
            </a:extLst>
          </p:cNvPr>
          <p:cNvGrpSpPr/>
          <p:nvPr/>
        </p:nvGrpSpPr>
        <p:grpSpPr>
          <a:xfrm>
            <a:off x="7198327" y="2516956"/>
            <a:ext cx="3737267" cy="2432693"/>
            <a:chOff x="2318494" y="2516956"/>
            <a:chExt cx="3737267" cy="2432693"/>
          </a:xfrm>
        </p:grpSpPr>
        <p:grpSp>
          <p:nvGrpSpPr>
            <p:cNvPr id="64" name="Groupe 63">
              <a:extLst>
                <a:ext uri="{FF2B5EF4-FFF2-40B4-BE49-F238E27FC236}">
                  <a16:creationId xmlns:a16="http://schemas.microsoft.com/office/drawing/2014/main" id="{5C99C241-F4C7-CE59-2561-642EB9F04AFD}"/>
                </a:ext>
              </a:extLst>
            </p:cNvPr>
            <p:cNvGrpSpPr/>
            <p:nvPr/>
          </p:nvGrpSpPr>
          <p:grpSpPr>
            <a:xfrm>
              <a:off x="3157217" y="2516956"/>
              <a:ext cx="2041070" cy="2432693"/>
              <a:chOff x="936046" y="1401822"/>
              <a:chExt cx="2041070" cy="2432693"/>
            </a:xfrm>
          </p:grpSpPr>
          <p:pic>
            <p:nvPicPr>
              <p:cNvPr id="66" name="Picture 22">
                <a:extLst>
                  <a:ext uri="{FF2B5EF4-FFF2-40B4-BE49-F238E27FC236}">
                    <a16:creationId xmlns:a16="http://schemas.microsoft.com/office/drawing/2014/main" id="{59CF79F3-A8CB-1A09-47EB-86BFF53A745C}"/>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67" name="Groupe 66">
                <a:extLst>
                  <a:ext uri="{FF2B5EF4-FFF2-40B4-BE49-F238E27FC236}">
                    <a16:creationId xmlns:a16="http://schemas.microsoft.com/office/drawing/2014/main" id="{5D495535-AA06-B04D-8901-3DFA137841E9}"/>
                  </a:ext>
                </a:extLst>
              </p:cNvPr>
              <p:cNvGrpSpPr/>
              <p:nvPr/>
            </p:nvGrpSpPr>
            <p:grpSpPr>
              <a:xfrm>
                <a:off x="936046" y="1401822"/>
                <a:ext cx="2041070" cy="1735447"/>
                <a:chOff x="936046" y="1401822"/>
                <a:chExt cx="2041070" cy="1735447"/>
              </a:xfrm>
            </p:grpSpPr>
            <p:sp>
              <p:nvSpPr>
                <p:cNvPr id="68" name="Rounded Rectangle 3">
                  <a:extLst>
                    <a:ext uri="{FF2B5EF4-FFF2-40B4-BE49-F238E27FC236}">
                      <a16:creationId xmlns:a16="http://schemas.microsoft.com/office/drawing/2014/main" id="{9A0F5A7F-F84E-A632-848C-05C8252AA8E7}"/>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69" name="Groupe 68">
                  <a:extLst>
                    <a:ext uri="{FF2B5EF4-FFF2-40B4-BE49-F238E27FC236}">
                      <a16:creationId xmlns:a16="http://schemas.microsoft.com/office/drawing/2014/main" id="{525CE59E-51AB-F4E9-E146-FE3116F3A0BF}"/>
                    </a:ext>
                  </a:extLst>
                </p:cNvPr>
                <p:cNvGrpSpPr/>
                <p:nvPr/>
              </p:nvGrpSpPr>
              <p:grpSpPr>
                <a:xfrm>
                  <a:off x="1179369" y="1893189"/>
                  <a:ext cx="1018790" cy="859429"/>
                  <a:chOff x="3879664" y="2996321"/>
                  <a:chExt cx="1018790" cy="859429"/>
                </a:xfrm>
              </p:grpSpPr>
              <p:sp>
                <p:nvSpPr>
                  <p:cNvPr id="71" name="Freeform 18">
                    <a:extLst>
                      <a:ext uri="{FF2B5EF4-FFF2-40B4-BE49-F238E27FC236}">
                        <a16:creationId xmlns:a16="http://schemas.microsoft.com/office/drawing/2014/main" id="{6C7BFC0D-10A9-DC01-8CE4-F9C14A35A212}"/>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72" name="Picture 6" descr="Bildresultat för small mysql logo&quot;">
                    <a:extLst>
                      <a:ext uri="{FF2B5EF4-FFF2-40B4-BE49-F238E27FC236}">
                        <a16:creationId xmlns:a16="http://schemas.microsoft.com/office/drawing/2014/main" id="{B6947691-B1A9-BBE3-EC56-A28F17AE6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Image 69">
                  <a:extLst>
                    <a:ext uri="{FF2B5EF4-FFF2-40B4-BE49-F238E27FC236}">
                      <a16:creationId xmlns:a16="http://schemas.microsoft.com/office/drawing/2014/main" id="{7C98BF07-7B0B-5113-359C-926F9E05F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65" name="TextBox 9">
              <a:extLst>
                <a:ext uri="{FF2B5EF4-FFF2-40B4-BE49-F238E27FC236}">
                  <a16:creationId xmlns:a16="http://schemas.microsoft.com/office/drawing/2014/main" id="{01E4D96B-2034-2549-ECA7-BE2045BE6E6C}"/>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mysql-router-1</a:t>
              </a:r>
            </a:p>
          </p:txBody>
        </p:sp>
      </p:grpSp>
      <p:cxnSp>
        <p:nvCxnSpPr>
          <p:cNvPr id="74" name="Connecteur droit 73">
            <a:extLst>
              <a:ext uri="{FF2B5EF4-FFF2-40B4-BE49-F238E27FC236}">
                <a16:creationId xmlns:a16="http://schemas.microsoft.com/office/drawing/2014/main" id="{5CE83A74-2F3B-0584-968F-FABD9276A3EF}"/>
              </a:ext>
            </a:extLst>
          </p:cNvPr>
          <p:cNvCxnSpPr/>
          <p:nvPr/>
        </p:nvCxnSpPr>
        <p:spPr>
          <a:xfrm>
            <a:off x="361507" y="2023147"/>
            <a:ext cx="1003713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D4CEB6B0-39FF-5B96-E0B5-DB428B8E50D8}"/>
              </a:ext>
            </a:extLst>
          </p:cNvPr>
          <p:cNvCxnSpPr>
            <a:cxnSpLocks/>
            <a:stCxn id="4" idx="0"/>
          </p:cNvCxnSpPr>
          <p:nvPr/>
        </p:nvCxnSpPr>
        <p:spPr>
          <a:xfrm flipV="1">
            <a:off x="1732999"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0FE8D483-4839-7941-EAD6-7600D1F266BD}"/>
              </a:ext>
            </a:extLst>
          </p:cNvPr>
          <p:cNvCxnSpPr>
            <a:cxnSpLocks/>
          </p:cNvCxnSpPr>
          <p:nvPr/>
        </p:nvCxnSpPr>
        <p:spPr>
          <a:xfrm flipV="1">
            <a:off x="4151412"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8F52EF9B-372E-80FB-3E1B-8F20149FD207}"/>
              </a:ext>
            </a:extLst>
          </p:cNvPr>
          <p:cNvCxnSpPr>
            <a:cxnSpLocks/>
          </p:cNvCxnSpPr>
          <p:nvPr/>
        </p:nvCxnSpPr>
        <p:spPr>
          <a:xfrm flipV="1">
            <a:off x="6569825"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9604F8EF-D874-6591-4D69-102F5E3E6150}"/>
              </a:ext>
            </a:extLst>
          </p:cNvPr>
          <p:cNvCxnSpPr>
            <a:cxnSpLocks/>
          </p:cNvCxnSpPr>
          <p:nvPr/>
        </p:nvCxnSpPr>
        <p:spPr>
          <a:xfrm flipV="1">
            <a:off x="8988238" y="2023147"/>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sp>
        <p:nvSpPr>
          <p:cNvPr id="83" name="ZoneTexte 82">
            <a:extLst>
              <a:ext uri="{FF2B5EF4-FFF2-40B4-BE49-F238E27FC236}">
                <a16:creationId xmlns:a16="http://schemas.microsoft.com/office/drawing/2014/main" id="{479589C0-CFDD-EC1F-1933-F5F8DC42BC1A}"/>
              </a:ext>
            </a:extLst>
          </p:cNvPr>
          <p:cNvSpPr txBox="1"/>
          <p:nvPr/>
        </p:nvSpPr>
        <p:spPr>
          <a:xfrm>
            <a:off x="361507" y="1552710"/>
            <a:ext cx="1621726" cy="369332"/>
          </a:xfrm>
          <a:prstGeom prst="rect">
            <a:avLst/>
          </a:prstGeom>
          <a:noFill/>
        </p:spPr>
        <p:txBody>
          <a:bodyPr wrap="none" rtlCol="0">
            <a:spAutoFit/>
          </a:bodyPr>
          <a:lstStyle/>
          <a:p>
            <a:r>
              <a:rPr lang="fr-FR" dirty="0">
                <a:solidFill>
                  <a:srgbClr val="0070C0"/>
                </a:solidFill>
              </a:rPr>
              <a:t>Lan : 10.87.x.x</a:t>
            </a:r>
          </a:p>
        </p:txBody>
      </p:sp>
      <p:pic>
        <p:nvPicPr>
          <p:cNvPr id="85" name="Image 84">
            <a:extLst>
              <a:ext uri="{FF2B5EF4-FFF2-40B4-BE49-F238E27FC236}">
                <a16:creationId xmlns:a16="http://schemas.microsoft.com/office/drawing/2014/main" id="{C08BF9B9-3AF4-1937-279A-D5648C123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895" y="4286570"/>
            <a:ext cx="1625600" cy="914400"/>
          </a:xfrm>
          <a:prstGeom prst="rect">
            <a:avLst/>
          </a:prstGeom>
        </p:spPr>
      </p:pic>
      <p:pic>
        <p:nvPicPr>
          <p:cNvPr id="87" name="Image 86">
            <a:extLst>
              <a:ext uri="{FF2B5EF4-FFF2-40B4-BE49-F238E27FC236}">
                <a16:creationId xmlns:a16="http://schemas.microsoft.com/office/drawing/2014/main" id="{9CF87D68-5467-037E-4D13-FBE146E97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37895" y="4820560"/>
            <a:ext cx="1625600" cy="914400"/>
          </a:xfrm>
          <a:prstGeom prst="rect">
            <a:avLst/>
          </a:prstGeom>
        </p:spPr>
      </p:pic>
      <p:pic>
        <p:nvPicPr>
          <p:cNvPr id="86" name="Image 85">
            <a:extLst>
              <a:ext uri="{FF2B5EF4-FFF2-40B4-BE49-F238E27FC236}">
                <a16:creationId xmlns:a16="http://schemas.microsoft.com/office/drawing/2014/main" id="{7EAB200A-F87E-6D83-6C3F-EA45E5004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98" y="5292188"/>
            <a:ext cx="4796918" cy="720294"/>
          </a:xfrm>
          <a:prstGeom prst="rect">
            <a:avLst/>
          </a:prstGeom>
        </p:spPr>
      </p:pic>
      <p:grpSp>
        <p:nvGrpSpPr>
          <p:cNvPr id="52" name="Groupe 51">
            <a:extLst>
              <a:ext uri="{FF2B5EF4-FFF2-40B4-BE49-F238E27FC236}">
                <a16:creationId xmlns:a16="http://schemas.microsoft.com/office/drawing/2014/main" id="{804434FB-2A21-5313-7432-D312A24D4366}"/>
              </a:ext>
            </a:extLst>
          </p:cNvPr>
          <p:cNvGrpSpPr/>
          <p:nvPr/>
        </p:nvGrpSpPr>
        <p:grpSpPr>
          <a:xfrm>
            <a:off x="-135635" y="2498006"/>
            <a:ext cx="3737267" cy="2432693"/>
            <a:chOff x="-135635" y="2498006"/>
            <a:chExt cx="3737267" cy="2432693"/>
          </a:xfrm>
        </p:grpSpPr>
        <p:grpSp>
          <p:nvGrpSpPr>
            <p:cNvPr id="41" name="Groupe 40">
              <a:extLst>
                <a:ext uri="{FF2B5EF4-FFF2-40B4-BE49-F238E27FC236}">
                  <a16:creationId xmlns:a16="http://schemas.microsoft.com/office/drawing/2014/main" id="{89D81B65-4A6E-6FC7-EC44-8DAAE7654935}"/>
                </a:ext>
              </a:extLst>
            </p:cNvPr>
            <p:cNvGrpSpPr/>
            <p:nvPr/>
          </p:nvGrpSpPr>
          <p:grpSpPr>
            <a:xfrm>
              <a:off x="712464" y="2498006"/>
              <a:ext cx="2041070" cy="2432693"/>
              <a:chOff x="936046" y="1401822"/>
              <a:chExt cx="2041070" cy="2432693"/>
            </a:xfrm>
          </p:grpSpPr>
          <p:pic>
            <p:nvPicPr>
              <p:cNvPr id="23" name="Picture 22">
                <a:extLst>
                  <a:ext uri="{FF2B5EF4-FFF2-40B4-BE49-F238E27FC236}">
                    <a16:creationId xmlns:a16="http://schemas.microsoft.com/office/drawing/2014/main" id="{3D66B179-EDD1-2A10-A093-EDD3E9D35981}"/>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40" name="Groupe 39">
                <a:extLst>
                  <a:ext uri="{FF2B5EF4-FFF2-40B4-BE49-F238E27FC236}">
                    <a16:creationId xmlns:a16="http://schemas.microsoft.com/office/drawing/2014/main" id="{656657C8-E236-0964-F8F9-23E8FDBCB889}"/>
                  </a:ext>
                </a:extLst>
              </p:cNvPr>
              <p:cNvGrpSpPr/>
              <p:nvPr/>
            </p:nvGrpSpPr>
            <p:grpSpPr>
              <a:xfrm>
                <a:off x="936046" y="1401822"/>
                <a:ext cx="2041070" cy="1735447"/>
                <a:chOff x="936046" y="1401822"/>
                <a:chExt cx="2041070" cy="1735447"/>
              </a:xfrm>
            </p:grpSpPr>
            <p:sp>
              <p:nvSpPr>
                <p:cNvPr id="4" name="Rounded Rectangle 3">
                  <a:extLst>
                    <a:ext uri="{FF2B5EF4-FFF2-40B4-BE49-F238E27FC236}">
                      <a16:creationId xmlns:a16="http://schemas.microsoft.com/office/drawing/2014/main" id="{15E48597-67C0-AFC3-A833-87D14E89D33B}"/>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33" name="Groupe 32">
                  <a:extLst>
                    <a:ext uri="{FF2B5EF4-FFF2-40B4-BE49-F238E27FC236}">
                      <a16:creationId xmlns:a16="http://schemas.microsoft.com/office/drawing/2014/main" id="{48D63749-823A-9804-22CC-C5BCE5DDC097}"/>
                    </a:ext>
                  </a:extLst>
                </p:cNvPr>
                <p:cNvGrpSpPr/>
                <p:nvPr/>
              </p:nvGrpSpPr>
              <p:grpSpPr>
                <a:xfrm>
                  <a:off x="1179369" y="1893189"/>
                  <a:ext cx="1018790" cy="859429"/>
                  <a:chOff x="3879664" y="2996321"/>
                  <a:chExt cx="1018790" cy="859429"/>
                </a:xfrm>
              </p:grpSpPr>
              <p:sp>
                <p:nvSpPr>
                  <p:cNvPr id="19" name="Freeform 18">
                    <a:extLst>
                      <a:ext uri="{FF2B5EF4-FFF2-40B4-BE49-F238E27FC236}">
                        <a16:creationId xmlns:a16="http://schemas.microsoft.com/office/drawing/2014/main" id="{C8BF094D-3172-6961-7AB8-697F4D914754}"/>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20" name="Picture 6" descr="Bildresultat för small mysql logo&quot;">
                    <a:extLst>
                      <a:ext uri="{FF2B5EF4-FFF2-40B4-BE49-F238E27FC236}">
                        <a16:creationId xmlns:a16="http://schemas.microsoft.com/office/drawing/2014/main" id="{1F87A337-2EFD-14FA-AC24-35B67AF7A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Image 38">
                  <a:extLst>
                    <a:ext uri="{FF2B5EF4-FFF2-40B4-BE49-F238E27FC236}">
                      <a16:creationId xmlns:a16="http://schemas.microsoft.com/office/drawing/2014/main" id="{D948B2AF-C321-C22E-D90F-EF8E6DEBF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10" name="TextBox 9">
              <a:extLst>
                <a:ext uri="{FF2B5EF4-FFF2-40B4-BE49-F238E27FC236}">
                  <a16:creationId xmlns:a16="http://schemas.microsoft.com/office/drawing/2014/main" id="{B65A4600-23FF-4623-0AE3-2D374A46334C}"/>
                </a:ext>
              </a:extLst>
            </p:cNvPr>
            <p:cNvSpPr txBox="1"/>
            <p:nvPr/>
          </p:nvSpPr>
          <p:spPr>
            <a:xfrm>
              <a:off x="-135635" y="3788478"/>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mysql-instance-1</a:t>
              </a:r>
            </a:p>
          </p:txBody>
        </p:sp>
      </p:grpSp>
      <p:pic>
        <p:nvPicPr>
          <p:cNvPr id="88" name="Image 87">
            <a:extLst>
              <a:ext uri="{FF2B5EF4-FFF2-40B4-BE49-F238E27FC236}">
                <a16:creationId xmlns:a16="http://schemas.microsoft.com/office/drawing/2014/main" id="{B766E516-2FE7-D292-993D-9FA14642E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745394" y="4941421"/>
            <a:ext cx="1625600" cy="914400"/>
          </a:xfrm>
          <a:prstGeom prst="rect">
            <a:avLst/>
          </a:prstGeom>
        </p:spPr>
      </p:pic>
      <p:grpSp>
        <p:nvGrpSpPr>
          <p:cNvPr id="53" name="Groupe 52">
            <a:extLst>
              <a:ext uri="{FF2B5EF4-FFF2-40B4-BE49-F238E27FC236}">
                <a16:creationId xmlns:a16="http://schemas.microsoft.com/office/drawing/2014/main" id="{615C0464-E1B3-7648-15D3-10665C71BF5C}"/>
              </a:ext>
            </a:extLst>
          </p:cNvPr>
          <p:cNvGrpSpPr/>
          <p:nvPr/>
        </p:nvGrpSpPr>
        <p:grpSpPr>
          <a:xfrm>
            <a:off x="4725204" y="2516956"/>
            <a:ext cx="3737267" cy="2432693"/>
            <a:chOff x="2318494" y="2516956"/>
            <a:chExt cx="3737267" cy="2432693"/>
          </a:xfrm>
        </p:grpSpPr>
        <p:grpSp>
          <p:nvGrpSpPr>
            <p:cNvPr id="54" name="Groupe 53">
              <a:extLst>
                <a:ext uri="{FF2B5EF4-FFF2-40B4-BE49-F238E27FC236}">
                  <a16:creationId xmlns:a16="http://schemas.microsoft.com/office/drawing/2014/main" id="{3CF37B8C-F79F-5203-46A3-D99CB7392C57}"/>
                </a:ext>
              </a:extLst>
            </p:cNvPr>
            <p:cNvGrpSpPr/>
            <p:nvPr/>
          </p:nvGrpSpPr>
          <p:grpSpPr>
            <a:xfrm>
              <a:off x="3157217" y="2516956"/>
              <a:ext cx="2041070" cy="2432693"/>
              <a:chOff x="936046" y="1401822"/>
              <a:chExt cx="2041070" cy="2432693"/>
            </a:xfrm>
          </p:grpSpPr>
          <p:pic>
            <p:nvPicPr>
              <p:cNvPr id="56" name="Picture 22">
                <a:extLst>
                  <a:ext uri="{FF2B5EF4-FFF2-40B4-BE49-F238E27FC236}">
                    <a16:creationId xmlns:a16="http://schemas.microsoft.com/office/drawing/2014/main" id="{DC9F2073-4A37-83A8-6D29-92A465B3F0FA}"/>
                  </a:ext>
                </a:extLst>
              </p:cNvPr>
              <p:cNvPicPr>
                <a:picLocks noChangeAspect="1"/>
              </p:cNvPicPr>
              <p:nvPr/>
            </p:nvPicPr>
            <p:blipFill>
              <a:blip r:embed="rId3" cstate="print">
                <a:alphaModFix/>
                <a:lum/>
              </a:blip>
              <a:srcRect/>
              <a:stretch>
                <a:fillRect/>
              </a:stretch>
            </p:blipFill>
            <p:spPr>
              <a:xfrm>
                <a:off x="1550367" y="3225035"/>
                <a:ext cx="812428" cy="609480"/>
              </a:xfrm>
              <a:prstGeom prst="rect">
                <a:avLst/>
              </a:prstGeom>
              <a:noFill/>
              <a:ln>
                <a:noFill/>
              </a:ln>
            </p:spPr>
          </p:pic>
          <p:grpSp>
            <p:nvGrpSpPr>
              <p:cNvPr id="57" name="Groupe 56">
                <a:extLst>
                  <a:ext uri="{FF2B5EF4-FFF2-40B4-BE49-F238E27FC236}">
                    <a16:creationId xmlns:a16="http://schemas.microsoft.com/office/drawing/2014/main" id="{4A0E1CF6-B858-3795-6C22-34675B5E75D3}"/>
                  </a:ext>
                </a:extLst>
              </p:cNvPr>
              <p:cNvGrpSpPr/>
              <p:nvPr/>
            </p:nvGrpSpPr>
            <p:grpSpPr>
              <a:xfrm>
                <a:off x="936046" y="1401822"/>
                <a:ext cx="2041070" cy="1735447"/>
                <a:chOff x="936046" y="1401822"/>
                <a:chExt cx="2041070" cy="1735447"/>
              </a:xfrm>
            </p:grpSpPr>
            <p:sp>
              <p:nvSpPr>
                <p:cNvPr id="58" name="Rounded Rectangle 3">
                  <a:extLst>
                    <a:ext uri="{FF2B5EF4-FFF2-40B4-BE49-F238E27FC236}">
                      <a16:creationId xmlns:a16="http://schemas.microsoft.com/office/drawing/2014/main" id="{D7AC73DB-7E43-F089-4F1F-00B9B3DED2E2}"/>
                    </a:ext>
                  </a:extLst>
                </p:cNvPr>
                <p:cNvSpPr/>
                <p:nvPr/>
              </p:nvSpPr>
              <p:spPr>
                <a:xfrm>
                  <a:off x="936046" y="1401822"/>
                  <a:ext cx="2041070" cy="173544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grpSp>
              <p:nvGrpSpPr>
                <p:cNvPr id="59" name="Groupe 58">
                  <a:extLst>
                    <a:ext uri="{FF2B5EF4-FFF2-40B4-BE49-F238E27FC236}">
                      <a16:creationId xmlns:a16="http://schemas.microsoft.com/office/drawing/2014/main" id="{C47DBE51-D1B1-5BD7-737C-6E5D82D29318}"/>
                    </a:ext>
                  </a:extLst>
                </p:cNvPr>
                <p:cNvGrpSpPr/>
                <p:nvPr/>
              </p:nvGrpSpPr>
              <p:grpSpPr>
                <a:xfrm>
                  <a:off x="1179369" y="1893189"/>
                  <a:ext cx="1018790" cy="859429"/>
                  <a:chOff x="3879664" y="2996321"/>
                  <a:chExt cx="1018790" cy="859429"/>
                </a:xfrm>
              </p:grpSpPr>
              <p:sp>
                <p:nvSpPr>
                  <p:cNvPr id="61" name="Freeform 18">
                    <a:extLst>
                      <a:ext uri="{FF2B5EF4-FFF2-40B4-BE49-F238E27FC236}">
                        <a16:creationId xmlns:a16="http://schemas.microsoft.com/office/drawing/2014/main" id="{6649E92A-0D77-D80D-1D83-52E425256753}"/>
                      </a:ext>
                    </a:extLst>
                  </p:cNvPr>
                  <p:cNvSpPr/>
                  <p:nvPr/>
                </p:nvSpPr>
                <p:spPr>
                  <a:xfrm>
                    <a:off x="3879664" y="2996321"/>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pic>
                <p:nvPicPr>
                  <p:cNvPr id="62" name="Picture 6" descr="Bildresultat för small mysql logo&quot;">
                    <a:extLst>
                      <a:ext uri="{FF2B5EF4-FFF2-40B4-BE49-F238E27FC236}">
                        <a16:creationId xmlns:a16="http://schemas.microsoft.com/office/drawing/2014/main" id="{DE0E306D-EA91-1B40-1137-7413D796B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137" y="3148992"/>
                    <a:ext cx="757844" cy="51240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Image 59">
                  <a:extLst>
                    <a:ext uri="{FF2B5EF4-FFF2-40B4-BE49-F238E27FC236}">
                      <a16:creationId xmlns:a16="http://schemas.microsoft.com/office/drawing/2014/main" id="{EAB7D4FF-C649-6093-CBFF-0CC497D948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576" y="1420772"/>
                  <a:ext cx="703001" cy="703001"/>
                </a:xfrm>
                <a:prstGeom prst="rect">
                  <a:avLst/>
                </a:prstGeom>
              </p:spPr>
            </p:pic>
          </p:grpSp>
        </p:grpSp>
        <p:sp>
          <p:nvSpPr>
            <p:cNvPr id="55" name="TextBox 9">
              <a:extLst>
                <a:ext uri="{FF2B5EF4-FFF2-40B4-BE49-F238E27FC236}">
                  <a16:creationId xmlns:a16="http://schemas.microsoft.com/office/drawing/2014/main" id="{0DDC4A00-F116-F4D0-51FC-A91D1ECB588E}"/>
                </a:ext>
              </a:extLst>
            </p:cNvPr>
            <p:cNvSpPr txBox="1"/>
            <p:nvPr/>
          </p:nvSpPr>
          <p:spPr>
            <a:xfrm>
              <a:off x="2318494" y="3843926"/>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mysql-instance-2</a:t>
              </a:r>
            </a:p>
          </p:txBody>
        </p:sp>
      </p:grpSp>
      <p:sp>
        <p:nvSpPr>
          <p:cNvPr id="90" name="ZoneTexte 89">
            <a:extLst>
              <a:ext uri="{FF2B5EF4-FFF2-40B4-BE49-F238E27FC236}">
                <a16:creationId xmlns:a16="http://schemas.microsoft.com/office/drawing/2014/main" id="{90C18CA0-A9B2-7078-6C82-9AAF48F001A2}"/>
              </a:ext>
            </a:extLst>
          </p:cNvPr>
          <p:cNvSpPr txBox="1"/>
          <p:nvPr/>
        </p:nvSpPr>
        <p:spPr>
          <a:xfrm>
            <a:off x="287049" y="4286570"/>
            <a:ext cx="1008418" cy="369332"/>
          </a:xfrm>
          <a:prstGeom prst="rect">
            <a:avLst/>
          </a:prstGeom>
          <a:noFill/>
        </p:spPr>
        <p:txBody>
          <a:bodyPr wrap="none" rtlCol="0">
            <a:spAutoFit/>
          </a:bodyPr>
          <a:lstStyle/>
          <a:p>
            <a:r>
              <a:rPr lang="fr-FR" dirty="0" err="1">
                <a:solidFill>
                  <a:srgbClr val="0070C0"/>
                </a:solidFill>
              </a:rPr>
              <a:t>Primary</a:t>
            </a:r>
            <a:endParaRPr lang="fr-FR" dirty="0">
              <a:solidFill>
                <a:srgbClr val="0070C0"/>
              </a:solidFill>
            </a:endParaRPr>
          </a:p>
        </p:txBody>
      </p:sp>
      <p:sp>
        <p:nvSpPr>
          <p:cNvPr id="91" name="ZoneTexte 90">
            <a:extLst>
              <a:ext uri="{FF2B5EF4-FFF2-40B4-BE49-F238E27FC236}">
                <a16:creationId xmlns:a16="http://schemas.microsoft.com/office/drawing/2014/main" id="{0942E794-15E6-7142-A442-8C00332A0783}"/>
              </a:ext>
            </a:extLst>
          </p:cNvPr>
          <p:cNvSpPr txBox="1"/>
          <p:nvPr/>
        </p:nvSpPr>
        <p:spPr>
          <a:xfrm>
            <a:off x="4874760" y="4294876"/>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2" name="ZoneTexte 91">
            <a:extLst>
              <a:ext uri="{FF2B5EF4-FFF2-40B4-BE49-F238E27FC236}">
                <a16:creationId xmlns:a16="http://schemas.microsoft.com/office/drawing/2014/main" id="{49B07E02-3AD1-5219-EA20-DE9CEE4B87D4}"/>
              </a:ext>
            </a:extLst>
          </p:cNvPr>
          <p:cNvSpPr txBox="1"/>
          <p:nvPr/>
        </p:nvSpPr>
        <p:spPr>
          <a:xfrm>
            <a:off x="2567991" y="4261344"/>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sp>
        <p:nvSpPr>
          <p:cNvPr id="93" name="ZoneTexte 92">
            <a:extLst>
              <a:ext uri="{FF2B5EF4-FFF2-40B4-BE49-F238E27FC236}">
                <a16:creationId xmlns:a16="http://schemas.microsoft.com/office/drawing/2014/main" id="{B7403F47-E407-9CD6-B28F-749BA533465A}"/>
              </a:ext>
            </a:extLst>
          </p:cNvPr>
          <p:cNvSpPr txBox="1"/>
          <p:nvPr/>
        </p:nvSpPr>
        <p:spPr>
          <a:xfrm>
            <a:off x="3305570" y="5101886"/>
            <a:ext cx="1718740" cy="369332"/>
          </a:xfrm>
          <a:prstGeom prst="rect">
            <a:avLst/>
          </a:prstGeom>
          <a:noFill/>
        </p:spPr>
        <p:txBody>
          <a:bodyPr wrap="none" rtlCol="0">
            <a:spAutoFit/>
          </a:bodyPr>
          <a:lstStyle/>
          <a:p>
            <a:r>
              <a:rPr lang="fr-CH" b="0" dirty="0">
                <a:solidFill>
                  <a:srgbClr val="0070C0"/>
                </a:solidFill>
                <a:effectLst/>
                <a:latin typeface="Menlo" panose="020B0609030804020204" pitchFamily="49" charset="0"/>
              </a:rPr>
              <a:t>msql01-demo</a:t>
            </a:r>
          </a:p>
        </p:txBody>
      </p:sp>
      <p:sp>
        <p:nvSpPr>
          <p:cNvPr id="3" name="Freeform 4">
            <a:extLst>
              <a:ext uri="{FF2B5EF4-FFF2-40B4-BE49-F238E27FC236}">
                <a16:creationId xmlns:a16="http://schemas.microsoft.com/office/drawing/2014/main" id="{A6A7621A-39CB-1EDB-59FF-8DC701AD6903}"/>
              </a:ext>
            </a:extLst>
          </p:cNvPr>
          <p:cNvSpPr/>
          <p:nvPr/>
        </p:nvSpPr>
        <p:spPr>
          <a:xfrm>
            <a:off x="463825" y="2212985"/>
            <a:ext cx="2570501" cy="2127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0000">
              <a:alpha val="39117"/>
            </a:srgb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sp>
        <p:nvSpPr>
          <p:cNvPr id="5" name="ZoneTexte 4">
            <a:extLst>
              <a:ext uri="{FF2B5EF4-FFF2-40B4-BE49-F238E27FC236}">
                <a16:creationId xmlns:a16="http://schemas.microsoft.com/office/drawing/2014/main" id="{490B2103-AFCF-A0B6-6500-A34974E007DE}"/>
              </a:ext>
            </a:extLst>
          </p:cNvPr>
          <p:cNvSpPr txBox="1"/>
          <p:nvPr/>
        </p:nvSpPr>
        <p:spPr>
          <a:xfrm>
            <a:off x="103027" y="4289051"/>
            <a:ext cx="1292149" cy="369332"/>
          </a:xfrm>
          <a:prstGeom prst="rect">
            <a:avLst/>
          </a:prstGeom>
          <a:noFill/>
        </p:spPr>
        <p:txBody>
          <a:bodyPr wrap="none" rtlCol="0">
            <a:spAutoFit/>
          </a:bodyPr>
          <a:lstStyle/>
          <a:p>
            <a:r>
              <a:rPr lang="fr-FR" dirty="0" err="1">
                <a:solidFill>
                  <a:srgbClr val="0070C0"/>
                </a:solidFill>
              </a:rPr>
              <a:t>Secondary</a:t>
            </a:r>
            <a:endParaRPr lang="fr-FR" dirty="0">
              <a:solidFill>
                <a:srgbClr val="0070C0"/>
              </a:solidFill>
            </a:endParaRPr>
          </a:p>
        </p:txBody>
      </p:sp>
      <p:pic>
        <p:nvPicPr>
          <p:cNvPr id="6" name="Image 5">
            <a:extLst>
              <a:ext uri="{FF2B5EF4-FFF2-40B4-BE49-F238E27FC236}">
                <a16:creationId xmlns:a16="http://schemas.microsoft.com/office/drawing/2014/main" id="{D8901B23-27DC-5878-046C-4D6DA4798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074" y="5769492"/>
            <a:ext cx="4491612" cy="720294"/>
          </a:xfrm>
          <a:prstGeom prst="rect">
            <a:avLst/>
          </a:prstGeom>
        </p:spPr>
      </p:pic>
      <p:cxnSp>
        <p:nvCxnSpPr>
          <p:cNvPr id="9" name="Connecteur droit 8">
            <a:extLst>
              <a:ext uri="{FF2B5EF4-FFF2-40B4-BE49-F238E27FC236}">
                <a16:creationId xmlns:a16="http://schemas.microsoft.com/office/drawing/2014/main" id="{6A416084-9FE5-821A-06C9-F86175F5D97C}"/>
              </a:ext>
            </a:extLst>
          </p:cNvPr>
          <p:cNvCxnSpPr>
            <a:cxnSpLocks/>
          </p:cNvCxnSpPr>
          <p:nvPr/>
        </p:nvCxnSpPr>
        <p:spPr>
          <a:xfrm flipV="1">
            <a:off x="7869051" y="1597276"/>
            <a:ext cx="0" cy="474859"/>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CBB20625-E30C-E50B-0CD8-8B5CAC48FCEA}"/>
              </a:ext>
            </a:extLst>
          </p:cNvPr>
          <p:cNvGrpSpPr/>
          <p:nvPr/>
        </p:nvGrpSpPr>
        <p:grpSpPr>
          <a:xfrm>
            <a:off x="6104399" y="263104"/>
            <a:ext cx="3737267" cy="1398323"/>
            <a:chOff x="6104399" y="263104"/>
            <a:chExt cx="3737267" cy="1398323"/>
          </a:xfrm>
        </p:grpSpPr>
        <p:sp>
          <p:nvSpPr>
            <p:cNvPr id="12" name="Rounded Rectangle 3">
              <a:extLst>
                <a:ext uri="{FF2B5EF4-FFF2-40B4-BE49-F238E27FC236}">
                  <a16:creationId xmlns:a16="http://schemas.microsoft.com/office/drawing/2014/main" id="{40341F70-48AA-2EE6-699C-C16338C243DF}"/>
                </a:ext>
              </a:extLst>
            </p:cNvPr>
            <p:cNvSpPr/>
            <p:nvPr/>
          </p:nvSpPr>
          <p:spPr>
            <a:xfrm>
              <a:off x="6848516" y="263104"/>
              <a:ext cx="2041070" cy="1398323"/>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pic>
          <p:nvPicPr>
            <p:cNvPr id="13" name="Image 12">
              <a:extLst>
                <a:ext uri="{FF2B5EF4-FFF2-40B4-BE49-F238E27FC236}">
                  <a16:creationId xmlns:a16="http://schemas.microsoft.com/office/drawing/2014/main" id="{B4246ADA-78E5-3802-D880-6981F3E7E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7050" y="367460"/>
              <a:ext cx="703001" cy="703001"/>
            </a:xfrm>
            <a:prstGeom prst="rect">
              <a:avLst/>
            </a:prstGeom>
          </p:spPr>
        </p:pic>
        <p:sp>
          <p:nvSpPr>
            <p:cNvPr id="14" name="TextBox 9">
              <a:extLst>
                <a:ext uri="{FF2B5EF4-FFF2-40B4-BE49-F238E27FC236}">
                  <a16:creationId xmlns:a16="http://schemas.microsoft.com/office/drawing/2014/main" id="{CB35E074-7B1F-C9D2-107C-9AD1EA60BB31}"/>
                </a:ext>
              </a:extLst>
            </p:cNvPr>
            <p:cNvSpPr txBox="1"/>
            <p:nvPr/>
          </p:nvSpPr>
          <p:spPr>
            <a:xfrm>
              <a:off x="6104399" y="1266254"/>
              <a:ext cx="3737267" cy="334080"/>
            </a:xfrm>
            <a:prstGeom prst="rect">
              <a:avLst/>
            </a:prstGeom>
            <a:noFill/>
            <a:ln>
              <a:noFill/>
            </a:ln>
          </p:spPr>
          <p:txBody>
            <a:bodyPr vert="horz" wrap="none" lIns="90000" tIns="45000" rIns="90000" bIns="45000"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lgn="ctr">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defRPr sz="2800"/>
              </a:pPr>
              <a:r>
                <a:rPr lang="en-US" sz="1600" b="1" dirty="0">
                  <a:solidFill>
                    <a:schemeClr val="bg1"/>
                  </a:solidFill>
                  <a:latin typeface="Arial" pitchFamily="18"/>
                  <a:ea typeface="ＭＳ Ｐゴシック" pitchFamily="2"/>
                  <a:cs typeface="ＭＳ Ｐゴシック" pitchFamily="2"/>
                </a:rPr>
                <a:t>ecommerce</a:t>
              </a:r>
            </a:p>
          </p:txBody>
        </p:sp>
        <p:grpSp>
          <p:nvGrpSpPr>
            <p:cNvPr id="15" name="Groupe 14">
              <a:extLst>
                <a:ext uri="{FF2B5EF4-FFF2-40B4-BE49-F238E27FC236}">
                  <a16:creationId xmlns:a16="http://schemas.microsoft.com/office/drawing/2014/main" id="{263ACDAB-D1A7-9939-0E2F-C4CE246F619B}"/>
                </a:ext>
              </a:extLst>
            </p:cNvPr>
            <p:cNvGrpSpPr/>
            <p:nvPr/>
          </p:nvGrpSpPr>
          <p:grpSpPr>
            <a:xfrm>
              <a:off x="7018260" y="442709"/>
              <a:ext cx="1018790" cy="859429"/>
              <a:chOff x="9332271" y="418738"/>
              <a:chExt cx="1018790" cy="859429"/>
            </a:xfrm>
          </p:grpSpPr>
          <p:pic>
            <p:nvPicPr>
              <p:cNvPr id="16" name="Image 15">
                <a:extLst>
                  <a:ext uri="{FF2B5EF4-FFF2-40B4-BE49-F238E27FC236}">
                    <a16:creationId xmlns:a16="http://schemas.microsoft.com/office/drawing/2014/main" id="{28214D29-C73A-DC69-ACA5-B478E2F06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4978" y="480858"/>
                <a:ext cx="619776" cy="619776"/>
              </a:xfrm>
              <a:prstGeom prst="rect">
                <a:avLst/>
              </a:prstGeom>
            </p:spPr>
          </p:pic>
          <p:sp>
            <p:nvSpPr>
              <p:cNvPr id="17" name="Freeform 18">
                <a:extLst>
                  <a:ext uri="{FF2B5EF4-FFF2-40B4-BE49-F238E27FC236}">
                    <a16:creationId xmlns:a16="http://schemas.microsoft.com/office/drawing/2014/main" id="{894E7D76-A9B7-5BEE-63AD-EE8E1B6EB8E2}"/>
                  </a:ext>
                </a:extLst>
              </p:cNvPr>
              <p:cNvSpPr/>
              <p:nvPr/>
            </p:nvSpPr>
            <p:spPr>
              <a:xfrm>
                <a:off x="9332271" y="418738"/>
                <a:ext cx="1018790" cy="85942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accent4">
                  <a:lumMod val="20000"/>
                  <a:lumOff val="80000"/>
                  <a:alpha val="70000"/>
                </a:schemeClr>
              </a:solidFill>
              <a:ln>
                <a:noFill/>
                <a:prstDash val="solid"/>
              </a:ln>
            </p:spPr>
            <p:txBody>
              <a:bodyPr vert="horz" wrap="none" lIns="90000" tIns="46800" rIns="90000" bIns="46800" anchor="ctr" anchorCtr="0" compatLnSpc="1"/>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pPr>
                  <a:spcBef>
                    <a:spcPts val="0"/>
                  </a:spcBef>
                  <a:spcAft>
                    <a:spcPts val="0"/>
                  </a:spcAft>
                  <a:tabLst>
                    <a:tab pos="0" algn="l"/>
                    <a:tab pos="457200" algn="l"/>
                    <a:tab pos="914400" algn="l"/>
                    <a:tab pos="1371599" algn="l"/>
                    <a:tab pos="1828800" algn="l"/>
                    <a:tab pos="2285999" algn="l"/>
                    <a:tab pos="2743199" algn="l"/>
                    <a:tab pos="3200400" algn="l"/>
                    <a:tab pos="3657600" algn="l"/>
                    <a:tab pos="4114799" algn="l"/>
                    <a:tab pos="4571999" algn="l"/>
                    <a:tab pos="5029200" algn="l"/>
                    <a:tab pos="5486399" algn="l"/>
                    <a:tab pos="5943600" algn="l"/>
                    <a:tab pos="6400799" algn="l"/>
                    <a:tab pos="6858000" algn="l"/>
                    <a:tab pos="7315200" algn="l"/>
                    <a:tab pos="7772399" algn="l"/>
                    <a:tab pos="8229599" algn="l"/>
                    <a:tab pos="8686800" algn="l"/>
                    <a:tab pos="9143999" algn="l"/>
                  </a:tabLst>
                </a:pPr>
                <a:endParaRPr lang="en-US" sz="2800">
                  <a:solidFill>
                    <a:srgbClr val="000000"/>
                  </a:solidFill>
                  <a:latin typeface="Arial" pitchFamily="18"/>
                  <a:ea typeface="ＭＳ Ｐゴシック" pitchFamily="2"/>
                  <a:cs typeface="ＭＳ Ｐゴシック" pitchFamily="2"/>
                </a:endParaRPr>
              </a:p>
            </p:txBody>
          </p:sp>
        </p:grpSp>
      </p:grpSp>
    </p:spTree>
    <p:extLst>
      <p:ext uri="{BB962C8B-B14F-4D97-AF65-F5344CB8AC3E}">
        <p14:creationId xmlns:p14="http://schemas.microsoft.com/office/powerpoint/2010/main" val="247119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92"/>
                                        </p:tgtEl>
                                      </p:cBhvr>
                                    </p:animEffect>
                                    <p:set>
                                      <p:cBhvr>
                                        <p:cTn id="12" dur="1" fill="hold">
                                          <p:stCondLst>
                                            <p:cond delay="499"/>
                                          </p:stCondLst>
                                        </p:cTn>
                                        <p:tgtEl>
                                          <p:spTgt spid="9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grpId="0" nodeType="clickEffect">
                                  <p:stCondLst>
                                    <p:cond delay="0"/>
                                  </p:stCondLst>
                                  <p:childTnLst>
                                    <p:animMotion origin="layout" path="M -3.75E-6 -1.85185E-6 L 0.05378 0.07014 C 0.06498 0.08611 0.08177 0.09468 0.09948 0.09468 C 0.11954 0.09468 0.13555 0.08611 0.14675 0.07014 L 0.20065 -1.85185E-6 " pathEditMode="relative" rAng="0" ptsTypes="AAAAA">
                                      <p:cBhvr>
                                        <p:cTn id="16" dur="2000" fill="hold"/>
                                        <p:tgtEl>
                                          <p:spTgt spid="90"/>
                                        </p:tgtEl>
                                        <p:attrNameLst>
                                          <p:attrName>ppt_x</p:attrName>
                                          <p:attrName>ppt_y</p:attrName>
                                        </p:attrNameLst>
                                      </p:cBhvr>
                                      <p:rCtr x="10039" y="4722"/>
                                    </p:animMotion>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heckerboard(across)">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xit" presetSubtype="10" fill="hold" nodeType="clickEffect">
                                  <p:stCondLst>
                                    <p:cond delay="0"/>
                                  </p:stCondLst>
                                  <p:childTnLst>
                                    <p:animEffect transition="out" filter="checkerboard(across)">
                                      <p:cBhvr>
                                        <p:cTn id="25" dur="500"/>
                                        <p:tgtEl>
                                          <p:spTgt spid="86"/>
                                        </p:tgtEl>
                                      </p:cBhvr>
                                    </p:animEffect>
                                    <p:set>
                                      <p:cBhvr>
                                        <p:cTn id="26" dur="1" fill="hold">
                                          <p:stCondLst>
                                            <p:cond delay="499"/>
                                          </p:stCondLst>
                                        </p:cTn>
                                        <p:tgtEl>
                                          <p:spTgt spid="86"/>
                                        </p:tgtEl>
                                        <p:attrNameLst>
                                          <p:attrName>style.visibility</p:attrName>
                                        </p:attrNameLst>
                                      </p:cBhvr>
                                      <p:to>
                                        <p:strVal val="hidden"/>
                                      </p:to>
                                    </p:set>
                                  </p:childTnLst>
                                </p:cTn>
                              </p:par>
                              <p:par>
                                <p:cTn id="27" presetID="5" presetClass="exit" presetSubtype="10" fill="hold" nodeType="withEffect">
                                  <p:stCondLst>
                                    <p:cond delay="0"/>
                                  </p:stCondLst>
                                  <p:childTnLst>
                                    <p:animEffect transition="out" filter="checkerboard(across)">
                                      <p:cBhvr>
                                        <p:cTn id="28" dur="500"/>
                                        <p:tgtEl>
                                          <p:spTgt spid="87"/>
                                        </p:tgtEl>
                                      </p:cBhvr>
                                    </p:animEffect>
                                    <p:set>
                                      <p:cBhvr>
                                        <p:cTn id="29" dur="1" fill="hold">
                                          <p:stCondLst>
                                            <p:cond delay="499"/>
                                          </p:stCondLst>
                                        </p:cTn>
                                        <p:tgtEl>
                                          <p:spTgt spid="87"/>
                                        </p:tgtEl>
                                        <p:attrNameLst>
                                          <p:attrName>style.visibility</p:attrName>
                                        </p:attrNameLst>
                                      </p:cBhvr>
                                      <p:to>
                                        <p:strVal val="hidden"/>
                                      </p:to>
                                    </p:set>
                                  </p:childTnLst>
                                </p:cTn>
                              </p:par>
                              <p:par>
                                <p:cTn id="30" presetID="5" presetClass="exit" presetSubtype="10" fill="hold" nodeType="withEffect">
                                  <p:stCondLst>
                                    <p:cond delay="0"/>
                                  </p:stCondLst>
                                  <p:childTnLst>
                                    <p:animEffect transition="out" filter="checkerboard(across)">
                                      <p:cBhvr>
                                        <p:cTn id="31" dur="500"/>
                                        <p:tgtEl>
                                          <p:spTgt spid="85"/>
                                        </p:tgtEl>
                                      </p:cBhvr>
                                    </p:animEffect>
                                    <p:set>
                                      <p:cBhvr>
                                        <p:cTn id="32" dur="1" fill="hold">
                                          <p:stCondLst>
                                            <p:cond delay="499"/>
                                          </p:stCondLst>
                                        </p:cTn>
                                        <p:tgtEl>
                                          <p:spTgt spid="8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checkerboard(across)">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heckerboard(across)">
                                      <p:cBhvr>
                                        <p:cTn id="42" dur="500"/>
                                        <p:tgtEl>
                                          <p:spTgt spid="8"/>
                                        </p:tgtEl>
                                      </p:cBhvr>
                                    </p:animEffect>
                                  </p:childTnLst>
                                </p:cTn>
                              </p:par>
                              <p:par>
                                <p:cTn id="43" presetID="5" presetClass="entr" presetSubtype="1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checkerboard(across)">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xit" presetSubtype="10" fill="hold" grpId="1" nodeType="clickEffect">
                                  <p:stCondLst>
                                    <p:cond delay="0"/>
                                  </p:stCondLst>
                                  <p:childTnLst>
                                    <p:animEffect transition="out" filter="checkerboard(across)">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3" grpId="0" animBg="1"/>
      <p:bldP spid="3" grpId="1"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05635-BDDB-C451-D6D9-D5EB290E47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10844B-F8F1-F669-E44F-D26C187F43CB}"/>
              </a:ext>
            </a:extLst>
          </p:cNvPr>
          <p:cNvSpPr>
            <a:spLocks noGrp="1"/>
          </p:cNvSpPr>
          <p:nvPr>
            <p:ph type="body" sz="quarter" idx="15"/>
          </p:nvPr>
        </p:nvSpPr>
        <p:spPr/>
        <p:txBody>
          <a:bodyPr/>
          <a:lstStyle/>
          <a:p>
            <a:r>
              <a:rPr lang="en-GB" sz="4800" dirty="0"/>
              <a:t>Questions ?</a:t>
            </a:r>
          </a:p>
        </p:txBody>
      </p:sp>
      <p:sp>
        <p:nvSpPr>
          <p:cNvPr id="5" name="Footer Placeholder 4">
            <a:extLst>
              <a:ext uri="{FF2B5EF4-FFF2-40B4-BE49-F238E27FC236}">
                <a16:creationId xmlns:a16="http://schemas.microsoft.com/office/drawing/2014/main" id="{4B69B6B0-5D41-A5BA-4C3E-06A6AC29C9F6}"/>
              </a:ext>
            </a:extLst>
          </p:cNvPr>
          <p:cNvSpPr>
            <a:spLocks noGrp="1"/>
          </p:cNvSpPr>
          <p:nvPr>
            <p:ph type="ftr" sz="quarter" idx="17"/>
          </p:nvPr>
        </p:nvSpPr>
        <p:spPr/>
        <p:txBody>
          <a:bodyPr/>
          <a:lstStyle/>
          <a:p>
            <a:r>
              <a:rPr lang="en-US"/>
              <a:t>Copyright © 2024, Oracle and/or its affiliates. All rights reserved.</a:t>
            </a:r>
          </a:p>
        </p:txBody>
      </p:sp>
      <p:sp>
        <p:nvSpPr>
          <p:cNvPr id="6" name="Slide Number Placeholder 5">
            <a:extLst>
              <a:ext uri="{FF2B5EF4-FFF2-40B4-BE49-F238E27FC236}">
                <a16:creationId xmlns:a16="http://schemas.microsoft.com/office/drawing/2014/main" id="{1DBEDC35-BE5D-EB01-B635-799170E1E8BB}"/>
              </a:ext>
            </a:extLst>
          </p:cNvPr>
          <p:cNvSpPr>
            <a:spLocks noGrp="1"/>
          </p:cNvSpPr>
          <p:nvPr>
            <p:ph type="sldNum" sz="quarter" idx="18"/>
          </p:nvPr>
        </p:nvSpPr>
        <p:spPr/>
        <p:txBody>
          <a:bodyPr/>
          <a:lstStyle/>
          <a:p>
            <a:fld id="{345D60D9-5372-5F40-9443-0F9AE5BDC3C8}" type="slidenum">
              <a:rPr lang="en-US" smtClean="0"/>
              <a:pPr/>
              <a:t>44</a:t>
            </a:fld>
            <a:endParaRPr lang="en-US"/>
          </a:p>
        </p:txBody>
      </p:sp>
    </p:spTree>
    <p:extLst>
      <p:ext uri="{BB962C8B-B14F-4D97-AF65-F5344CB8AC3E}">
        <p14:creationId xmlns:p14="http://schemas.microsoft.com/office/powerpoint/2010/main" val="57786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779097" y="1473088"/>
            <a:ext cx="10677525" cy="4721235"/>
          </a:xfrm>
        </p:spPr>
        <p:txBody>
          <a:bodyPr/>
          <a:lstStyle/>
          <a:p>
            <a:r>
              <a:rPr lang="en-GB" sz="1600" dirty="0" err="1"/>
              <a:t>InnoDB</a:t>
            </a:r>
            <a:r>
              <a:rPr lang="en-GB" sz="1600" dirty="0"/>
              <a:t> Cluster</a:t>
            </a:r>
          </a:p>
          <a:p>
            <a:r>
              <a:rPr lang="en-GB" sz="1600" dirty="0">
                <a:hlinkClick r:id="rId2"/>
              </a:rPr>
              <a:t>https://dev.mysql.com/doc/mysql-shell/9.1/en/mysql-innodb-cluster.html</a:t>
            </a:r>
            <a:endParaRPr lang="en-GB" sz="1600" dirty="0"/>
          </a:p>
          <a:p>
            <a:endParaRPr lang="en-GB" sz="1600" dirty="0"/>
          </a:p>
          <a:p>
            <a:r>
              <a:rPr lang="en-GB" sz="1600" dirty="0"/>
              <a:t>Pre-Checking Instance Configuration for </a:t>
            </a:r>
            <a:r>
              <a:rPr lang="en-GB" sz="1600" dirty="0" err="1"/>
              <a:t>InnoDB</a:t>
            </a:r>
            <a:r>
              <a:rPr lang="en-GB" sz="1600" dirty="0"/>
              <a:t> Cluster Usage</a:t>
            </a:r>
          </a:p>
          <a:p>
            <a:r>
              <a:rPr lang="en-GB" sz="1600" dirty="0">
                <a:hlinkClick r:id="rId3"/>
              </a:rPr>
              <a:t>https://dev.mysql.com/doc/mysql-shell/9.1/en/check-instance-configuration.html</a:t>
            </a:r>
            <a:endParaRPr lang="en-GB" sz="1600" dirty="0"/>
          </a:p>
          <a:p>
            <a:endParaRPr lang="en-GB" sz="1600" dirty="0"/>
          </a:p>
          <a:p>
            <a:r>
              <a:rPr lang="en-GB" sz="1600" dirty="0"/>
              <a:t>Replication Sets</a:t>
            </a:r>
          </a:p>
          <a:p>
            <a:r>
              <a:rPr lang="en-GB" sz="1600" dirty="0">
                <a:hlinkClick r:id="rId4"/>
              </a:rPr>
              <a:t>https://dev.mysql.com/doc/mysql-shell/9.1/en/mysql-innodb-replicaset.html</a:t>
            </a:r>
            <a:endParaRPr lang="en-GB" sz="1600" dirty="0"/>
          </a:p>
          <a:p>
            <a:endParaRPr lang="en-GB" sz="1600" dirty="0"/>
          </a:p>
          <a:p>
            <a:r>
              <a:rPr lang="en-GB" sz="1600" dirty="0"/>
              <a:t>Reference Manual</a:t>
            </a:r>
          </a:p>
          <a:p>
            <a:r>
              <a:rPr lang="en-GB" sz="1600" dirty="0">
                <a:hlinkClick r:id="rId5"/>
              </a:rPr>
              <a:t>https://dev.mysql.com/doc/refman/9.1/en/</a:t>
            </a:r>
            <a:endParaRPr lang="en-GB" sz="1600" dirty="0"/>
          </a:p>
          <a:p>
            <a:endParaRPr lang="en-GB" sz="1600" dirty="0"/>
          </a:p>
          <a:p>
            <a:r>
              <a:rPr lang="en-GB" sz="1600" dirty="0"/>
              <a:t>Editions</a:t>
            </a:r>
          </a:p>
          <a:p>
            <a:r>
              <a:rPr lang="en-GB" sz="1600" dirty="0">
                <a:hlinkClick r:id="rId6"/>
              </a:rPr>
              <a:t>https://www.mysql.com/products/</a:t>
            </a:r>
            <a:endParaRPr lang="en-GB" dirty="0"/>
          </a:p>
          <a:p>
            <a:endParaRPr lang="en-GB" dirty="0"/>
          </a:p>
          <a:p>
            <a:endParaRPr lang="en-GB" dirty="0"/>
          </a:p>
        </p:txBody>
      </p:sp>
      <p:sp>
        <p:nvSpPr>
          <p:cNvPr id="3" name="Title 2"/>
          <p:cNvSpPr>
            <a:spLocks noGrp="1"/>
          </p:cNvSpPr>
          <p:nvPr>
            <p:ph type="title"/>
          </p:nvPr>
        </p:nvSpPr>
        <p:spPr/>
        <p:txBody>
          <a:bodyPr/>
          <a:lstStyle/>
          <a:p>
            <a:r>
              <a:rPr lang="en-GB"/>
              <a:t>Resources</a:t>
            </a:r>
          </a:p>
        </p:txBody>
      </p:sp>
      <p:sp>
        <p:nvSpPr>
          <p:cNvPr id="6" name="Slide Number Placeholder 5"/>
          <p:cNvSpPr>
            <a:spLocks noGrp="1"/>
          </p:cNvSpPr>
          <p:nvPr>
            <p:ph type="sldNum" sz="quarter" idx="16"/>
          </p:nvPr>
        </p:nvSpPr>
        <p:spPr/>
        <p:txBody>
          <a:bodyPr/>
          <a:lstStyle/>
          <a:p>
            <a:fld id="{345D60D9-5372-5F40-9443-0F9AE5BDC3C8}" type="slidenum">
              <a:rPr lang="en-US" smtClean="0"/>
              <a:pPr/>
              <a:t>45</a:t>
            </a:fld>
            <a:endParaRPr lang="en-US"/>
          </a:p>
        </p:txBody>
      </p:sp>
      <p:sp>
        <p:nvSpPr>
          <p:cNvPr id="4" name="Footer Placeholder 3">
            <a:extLst>
              <a:ext uri="{FF2B5EF4-FFF2-40B4-BE49-F238E27FC236}">
                <a16:creationId xmlns:a16="http://schemas.microsoft.com/office/drawing/2014/main" id="{97C4DF85-51BB-61E3-B635-4BE7955D0612}"/>
              </a:ext>
            </a:extLst>
          </p:cNvPr>
          <p:cNvSpPr>
            <a:spLocks noGrp="1"/>
          </p:cNvSpPr>
          <p:nvPr>
            <p:ph type="ftr" sz="quarter" idx="15"/>
          </p:nvPr>
        </p:nvSpPr>
        <p:spPr/>
        <p:txBody>
          <a:bodyPr/>
          <a:lstStyle/>
          <a:p>
            <a:r>
              <a:rPr lang="en-US"/>
              <a:t>Copyright © 2024, Oracle and/or its affiliates. All rights reserved.</a:t>
            </a:r>
          </a:p>
        </p:txBody>
      </p:sp>
    </p:spTree>
    <p:extLst>
      <p:ext uri="{BB962C8B-B14F-4D97-AF65-F5344CB8AC3E}">
        <p14:creationId xmlns:p14="http://schemas.microsoft.com/office/powerpoint/2010/main" val="96890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B6E4B-7137-1B1F-B39D-E4674D168CB5}"/>
              </a:ext>
            </a:extLst>
          </p:cNvPr>
          <p:cNvSpPr>
            <a:spLocks noGrp="1"/>
          </p:cNvSpPr>
          <p:nvPr>
            <p:ph type="title"/>
          </p:nvPr>
        </p:nvSpPr>
        <p:spPr/>
        <p:txBody>
          <a:bodyPr/>
          <a:lstStyle/>
          <a:p>
            <a:r>
              <a:rPr lang="en-US" dirty="0"/>
              <a:t>Merci!</a:t>
            </a:r>
          </a:p>
        </p:txBody>
      </p:sp>
      <p:sp>
        <p:nvSpPr>
          <p:cNvPr id="8" name="Text Placeholder 7">
            <a:extLst>
              <a:ext uri="{FF2B5EF4-FFF2-40B4-BE49-F238E27FC236}">
                <a16:creationId xmlns:a16="http://schemas.microsoft.com/office/drawing/2014/main" id="{AAC0FB95-AFB0-748E-6D91-49E99CF8FAE0}"/>
              </a:ext>
            </a:extLst>
          </p:cNvPr>
          <p:cNvSpPr>
            <a:spLocks noGrp="1"/>
          </p:cNvSpPr>
          <p:nvPr>
            <p:ph type="body" sz="quarter" idx="37"/>
          </p:nvPr>
        </p:nvSpPr>
        <p:spPr/>
        <p:txBody>
          <a:bodyPr/>
          <a:lstStyle/>
          <a:p>
            <a:r>
              <a:rPr lang="it-IT" dirty="0"/>
              <a:t>Emmanuel COLUSSI</a:t>
            </a:r>
            <a:endParaRPr lang="en-US" dirty="0"/>
          </a:p>
        </p:txBody>
      </p:sp>
      <p:sp>
        <p:nvSpPr>
          <p:cNvPr id="7" name="Text Placeholder 6">
            <a:extLst>
              <a:ext uri="{FF2B5EF4-FFF2-40B4-BE49-F238E27FC236}">
                <a16:creationId xmlns:a16="http://schemas.microsoft.com/office/drawing/2014/main" id="{275E8260-649B-7652-ACD1-4F20C4EF2817}"/>
              </a:ext>
            </a:extLst>
          </p:cNvPr>
          <p:cNvSpPr>
            <a:spLocks noGrp="1"/>
          </p:cNvSpPr>
          <p:nvPr>
            <p:ph type="body" sz="quarter" idx="36"/>
          </p:nvPr>
        </p:nvSpPr>
        <p:spPr/>
        <p:txBody>
          <a:bodyPr/>
          <a:lstStyle/>
          <a:p>
            <a:r>
              <a:rPr lang="it-IT" dirty="0" err="1"/>
              <a:t>emmanuel.colussi@oracle.com</a:t>
            </a:r>
            <a:endParaRPr lang="en-US" dirty="0"/>
          </a:p>
        </p:txBody>
      </p:sp>
      <p:sp>
        <p:nvSpPr>
          <p:cNvPr id="5" name="Slide Number Placeholder 4">
            <a:extLst>
              <a:ext uri="{FF2B5EF4-FFF2-40B4-BE49-F238E27FC236}">
                <a16:creationId xmlns:a16="http://schemas.microsoft.com/office/drawing/2014/main" id="{937C5007-5540-06D7-9EE7-07301C7C0624}"/>
              </a:ext>
            </a:extLst>
          </p:cNvPr>
          <p:cNvSpPr>
            <a:spLocks noGrp="1"/>
          </p:cNvSpPr>
          <p:nvPr>
            <p:ph type="sldNum" sz="quarter" idx="40"/>
          </p:nvPr>
        </p:nvSpPr>
        <p:spPr/>
        <p:txBody>
          <a:bodyPr/>
          <a:lstStyle/>
          <a:p>
            <a:fld id="{345D60D9-5372-5F40-9443-0F9AE5BDC3C8}" type="slidenum">
              <a:rPr lang="en-US" smtClean="0"/>
              <a:pPr/>
              <a:t>46</a:t>
            </a:fld>
            <a:endParaRPr lang="en-US" dirty="0"/>
          </a:p>
        </p:txBody>
      </p:sp>
      <p:sp>
        <p:nvSpPr>
          <p:cNvPr id="9" name="Footer Placeholder 3">
            <a:extLst>
              <a:ext uri="{FF2B5EF4-FFF2-40B4-BE49-F238E27FC236}">
                <a16:creationId xmlns:a16="http://schemas.microsoft.com/office/drawing/2014/main" id="{3DC48B61-C4D8-10B2-DFA2-A5CFF41A7C53}"/>
              </a:ext>
            </a:extLst>
          </p:cNvPr>
          <p:cNvSpPr txBox="1">
            <a:spLocks/>
          </p:cNvSpPr>
          <p:nvPr/>
        </p:nvSpPr>
        <p:spPr>
          <a:xfrm>
            <a:off x="955693" y="641910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8B8580"/>
                </a:solidFill>
              </a:rPr>
              <a:t>Copyright © 2024 Oracle and/or its affiliates</a:t>
            </a:r>
          </a:p>
        </p:txBody>
      </p:sp>
      <p:pic>
        <p:nvPicPr>
          <p:cNvPr id="2" name="Image 1">
            <a:extLst>
              <a:ext uri="{FF2B5EF4-FFF2-40B4-BE49-F238E27FC236}">
                <a16:creationId xmlns:a16="http://schemas.microsoft.com/office/drawing/2014/main" id="{A75DF398-29B1-F444-A013-B1DF480177AA}"/>
              </a:ext>
            </a:extLst>
          </p:cNvPr>
          <p:cNvPicPr>
            <a:picLocks noChangeAspect="1"/>
          </p:cNvPicPr>
          <p:nvPr/>
        </p:nvPicPr>
        <p:blipFill>
          <a:blip r:embed="rId2"/>
          <a:stretch>
            <a:fillRect/>
          </a:stretch>
        </p:blipFill>
        <p:spPr>
          <a:xfrm>
            <a:off x="2622699" y="396600"/>
            <a:ext cx="3363432" cy="4508205"/>
          </a:xfrm>
          <a:prstGeom prst="rect">
            <a:avLst/>
          </a:prstGeom>
        </p:spPr>
      </p:pic>
    </p:spTree>
    <p:extLst>
      <p:ext uri="{BB962C8B-B14F-4D97-AF65-F5344CB8AC3E}">
        <p14:creationId xmlns:p14="http://schemas.microsoft.com/office/powerpoint/2010/main" val="172842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28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3"/>
          </p:nvPr>
        </p:nvSpPr>
        <p:spPr/>
        <p:txBody>
          <a:bodyPr/>
          <a:lstStyle/>
          <a:p>
            <a:pPr marL="285750" indent="-285750">
              <a:spcBef>
                <a:spcPts val="1000"/>
              </a:spcBef>
              <a:buFont typeface="Arial" panose="020B0604020202020204" pitchFamily="34" charset="0"/>
              <a:buChar char="•"/>
            </a:pPr>
            <a:r>
              <a:rPr lang="en-US" sz="2000" kern="1200" dirty="0">
                <a:solidFill>
                  <a:schemeClr val="tx1"/>
                </a:solidFill>
                <a:ea typeface="+mn-ea"/>
              </a:rPr>
              <a:t>MySQL Enterprise </a:t>
            </a:r>
            <a:r>
              <a:rPr lang="en-US" sz="2000" kern="1200" dirty="0">
                <a:solidFill>
                  <a:schemeClr val="accent2">
                    <a:lumMod val="50000"/>
                  </a:schemeClr>
                </a:solidFill>
                <a:ea typeface="+mn-ea"/>
              </a:rPr>
              <a:t>Backup</a:t>
            </a:r>
          </a:p>
          <a:p>
            <a:pPr marL="742950" lvl="1" indent="-285750">
              <a:spcBef>
                <a:spcPts val="600"/>
              </a:spcBef>
              <a:buFont typeface="Courier New" panose="02070309020205020404" pitchFamily="49" charset="0"/>
              <a:buChar char="o"/>
            </a:pPr>
            <a:r>
              <a:rPr lang="en-US" dirty="0">
                <a:solidFill>
                  <a:schemeClr val="tx1"/>
                </a:solidFill>
                <a:latin typeface="Oracle Sans Light" panose="020B0403020204020204" pitchFamily="34" charset="0"/>
                <a:cs typeface="Oracle Sans Light" panose="020B0403020204020204" pitchFamily="34" charset="0"/>
              </a:rPr>
              <a:t>best performances</a:t>
            </a:r>
          </a:p>
          <a:p>
            <a:pPr marL="742950" lvl="1" indent="-285750">
              <a:spcBef>
                <a:spcPts val="600"/>
              </a:spcBef>
              <a:buFont typeface="Courier New" panose="02070309020205020404" pitchFamily="49" charset="0"/>
              <a:buChar char="o"/>
            </a:pPr>
            <a:r>
              <a:rPr lang="en-US" dirty="0" err="1">
                <a:solidFill>
                  <a:schemeClr val="tx1"/>
                </a:solidFill>
                <a:latin typeface="Oracle Sans Light" panose="020B0403020204020204" pitchFamily="34" charset="0"/>
                <a:cs typeface="Oracle Sans Light" panose="020B0403020204020204" pitchFamily="34" charset="0"/>
              </a:rPr>
              <a:t>Sauvegarde</a:t>
            </a:r>
            <a:r>
              <a:rPr lang="en-US" dirty="0">
                <a:solidFill>
                  <a:schemeClr val="tx1"/>
                </a:solidFill>
                <a:latin typeface="Oracle Sans Light" panose="020B0403020204020204" pitchFamily="34" charset="0"/>
                <a:cs typeface="Oracle Sans Light" panose="020B0403020204020204" pitchFamily="34" charset="0"/>
              </a:rPr>
              <a:t> et </a:t>
            </a:r>
            <a:r>
              <a:rPr lang="en-US" dirty="0" err="1">
                <a:solidFill>
                  <a:schemeClr val="tx1"/>
                </a:solidFill>
                <a:latin typeface="Oracle Sans Light" panose="020B0403020204020204" pitchFamily="34" charset="0"/>
                <a:cs typeface="Oracle Sans Light" panose="020B0403020204020204" pitchFamily="34" charset="0"/>
              </a:rPr>
              <a:t>récupération</a:t>
            </a:r>
            <a:r>
              <a:rPr lang="en-US" dirty="0">
                <a:solidFill>
                  <a:schemeClr val="tx1"/>
                </a:solidFill>
                <a:latin typeface="Oracle Sans Light" panose="020B0403020204020204" pitchFamily="34" charset="0"/>
                <a:cs typeface="Oracle Sans Light" panose="020B0403020204020204" pitchFamily="34" charset="0"/>
              </a:rPr>
              <a:t> </a:t>
            </a:r>
            <a:r>
              <a:rPr lang="en-US" dirty="0" err="1">
                <a:solidFill>
                  <a:schemeClr val="tx1"/>
                </a:solidFill>
                <a:latin typeface="Oracle Sans Light" panose="020B0403020204020204" pitchFamily="34" charset="0"/>
                <a:cs typeface="Oracle Sans Light" panose="020B0403020204020204" pitchFamily="34" charset="0"/>
              </a:rPr>
              <a:t>en</a:t>
            </a:r>
            <a:r>
              <a:rPr lang="en-US" dirty="0">
                <a:solidFill>
                  <a:schemeClr val="tx1"/>
                </a:solidFill>
                <a:latin typeface="Oracle Sans Light" panose="020B0403020204020204" pitchFamily="34" charset="0"/>
                <a:cs typeface="Oracle Sans Light" panose="020B0403020204020204" pitchFamily="34" charset="0"/>
              </a:rPr>
              <a:t> </a:t>
            </a:r>
            <a:r>
              <a:rPr lang="en-US" dirty="0" err="1">
                <a:solidFill>
                  <a:schemeClr val="tx1"/>
                </a:solidFill>
                <a:latin typeface="Oracle Sans Light" panose="020B0403020204020204" pitchFamily="34" charset="0"/>
                <a:cs typeface="Oracle Sans Light" panose="020B0403020204020204" pitchFamily="34" charset="0"/>
              </a:rPr>
              <a:t>ligne</a:t>
            </a:r>
            <a:r>
              <a:rPr lang="en-US" dirty="0">
                <a:solidFill>
                  <a:schemeClr val="tx1"/>
                </a:solidFill>
                <a:latin typeface="Oracle Sans Light" panose="020B0403020204020204" pitchFamily="34" charset="0"/>
                <a:cs typeface="Oracle Sans Light" panose="020B0403020204020204" pitchFamily="34" charset="0"/>
              </a:rPr>
              <a:t>, sans </a:t>
            </a:r>
            <a:r>
              <a:rPr lang="en-US" dirty="0" err="1">
                <a:solidFill>
                  <a:schemeClr val="tx1"/>
                </a:solidFill>
                <a:latin typeface="Oracle Sans Light" panose="020B0403020204020204" pitchFamily="34" charset="0"/>
                <a:cs typeface="Oracle Sans Light" panose="020B0403020204020204" pitchFamily="34" charset="0"/>
              </a:rPr>
              <a:t>verrouillage</a:t>
            </a:r>
            <a:r>
              <a:rPr lang="en-US" dirty="0">
                <a:solidFill>
                  <a:schemeClr val="tx1"/>
                </a:solidFill>
                <a:latin typeface="Oracle Sans Light" panose="020B0403020204020204" pitchFamily="34" charset="0"/>
                <a:cs typeface="Oracle Sans Light" panose="020B0403020204020204" pitchFamily="34" charset="0"/>
              </a:rPr>
              <a:t> </a:t>
            </a:r>
          </a:p>
          <a:p>
            <a:pPr marL="742950" lvl="1" indent="-285750">
              <a:spcBef>
                <a:spcPts val="600"/>
              </a:spcBef>
              <a:buFont typeface="Courier New" panose="02070309020205020404" pitchFamily="49" charset="0"/>
              <a:buChar char="o"/>
            </a:pPr>
            <a:r>
              <a:rPr lang="en-US" dirty="0" err="1">
                <a:solidFill>
                  <a:schemeClr val="tx1"/>
                </a:solidFill>
                <a:latin typeface="Oracle Sans Light" panose="020B0403020204020204" pitchFamily="34" charset="0"/>
                <a:cs typeface="Oracle Sans Light" panose="020B0403020204020204" pitchFamily="34" charset="0"/>
              </a:rPr>
              <a:t>Fonctionnalités</a:t>
            </a:r>
            <a:r>
              <a:rPr lang="en-US" dirty="0">
                <a:solidFill>
                  <a:schemeClr val="tx1"/>
                </a:solidFill>
                <a:latin typeface="Oracle Sans Light" panose="020B0403020204020204" pitchFamily="34" charset="0"/>
                <a:cs typeface="Oracle Sans Light" panose="020B0403020204020204" pitchFamily="34" charset="0"/>
              </a:rPr>
              <a:t> </a:t>
            </a:r>
            <a:r>
              <a:rPr lang="en-US" dirty="0" err="1">
                <a:solidFill>
                  <a:schemeClr val="tx1"/>
                </a:solidFill>
                <a:latin typeface="Oracle Sans Light" panose="020B0403020204020204" pitchFamily="34" charset="0"/>
                <a:cs typeface="Oracle Sans Light" panose="020B0403020204020204" pitchFamily="34" charset="0"/>
              </a:rPr>
              <a:t>avancées</a:t>
            </a:r>
            <a:endParaRPr lang="en-US" dirty="0">
              <a:solidFill>
                <a:schemeClr val="tx1"/>
              </a:solidFill>
              <a:latin typeface="Oracle Sans Light" panose="020B0403020204020204" pitchFamily="34" charset="0"/>
              <a:cs typeface="Oracle Sans Light" panose="020B0403020204020204" pitchFamily="34" charset="0"/>
            </a:endParaRPr>
          </a:p>
          <a:p>
            <a:pPr marL="924878" lvl="2" indent="-285750">
              <a:spcBef>
                <a:spcPts val="600"/>
              </a:spcBef>
              <a:buFont typeface="Courier New" panose="02070309020205020404" pitchFamily="49" charset="0"/>
              <a:buChar char="o"/>
            </a:pPr>
            <a:r>
              <a:rPr lang="en-US" dirty="0" err="1">
                <a:solidFill>
                  <a:schemeClr val="tx1"/>
                </a:solidFill>
              </a:rPr>
              <a:t>Sauvegardes</a:t>
            </a:r>
            <a:r>
              <a:rPr lang="en-US" dirty="0">
                <a:solidFill>
                  <a:schemeClr val="tx1"/>
                </a:solidFill>
              </a:rPr>
              <a:t> </a:t>
            </a:r>
            <a:r>
              <a:rPr lang="en-US" dirty="0" err="1">
                <a:solidFill>
                  <a:schemeClr val="tx1"/>
                </a:solidFill>
              </a:rPr>
              <a:t>incrémentales</a:t>
            </a:r>
            <a:r>
              <a:rPr lang="en-US" dirty="0">
                <a:solidFill>
                  <a:schemeClr val="tx1"/>
                </a:solidFill>
              </a:rPr>
              <a:t>/</a:t>
            </a:r>
            <a:r>
              <a:rPr lang="en-US" dirty="0" err="1">
                <a:solidFill>
                  <a:schemeClr val="tx1"/>
                </a:solidFill>
              </a:rPr>
              <a:t>différentielles</a:t>
            </a:r>
            <a:r>
              <a:rPr lang="en-US" dirty="0">
                <a:solidFill>
                  <a:schemeClr val="tx1"/>
                </a:solidFill>
              </a:rPr>
              <a:t>, compression, </a:t>
            </a:r>
            <a:r>
              <a:rPr lang="en-US" dirty="0" err="1">
                <a:solidFill>
                  <a:schemeClr val="tx1"/>
                </a:solidFill>
              </a:rPr>
              <a:t>cryptage</a:t>
            </a:r>
            <a:r>
              <a:rPr lang="en-US" dirty="0">
                <a:solidFill>
                  <a:schemeClr val="tx1"/>
                </a:solidFill>
              </a:rPr>
              <a:t> …</a:t>
            </a:r>
          </a:p>
          <a:p>
            <a:pPr marL="742950" lvl="1" indent="-285750">
              <a:buFont typeface="Courier New" panose="02070309020205020404" pitchFamily="49" charset="0"/>
              <a:buChar char="o"/>
            </a:pPr>
            <a:r>
              <a:rPr lang="en-US" dirty="0">
                <a:latin typeface="Oracle Sans Light" panose="020B0403020204020204" pitchFamily="34" charset="0"/>
                <a:cs typeface="Oracle Sans Light" panose="020B0403020204020204" pitchFamily="34" charset="0"/>
              </a:rPr>
              <a:t>Integration avec MMS</a:t>
            </a:r>
          </a:p>
          <a:p>
            <a:endParaRPr lang="en-US" sz="2000" dirty="0"/>
          </a:p>
          <a:p>
            <a:pPr marL="342900" indent="-342900">
              <a:spcBef>
                <a:spcPts val="1000"/>
              </a:spcBef>
              <a:buFont typeface="Arial" panose="020B0604020202020204" pitchFamily="34" charset="0"/>
              <a:buChar char="•"/>
            </a:pPr>
            <a:r>
              <a:rPr lang="en-US" sz="2000" kern="1200" dirty="0">
                <a:solidFill>
                  <a:schemeClr val="tx1"/>
                </a:solidFill>
                <a:ea typeface="+mn-ea"/>
              </a:rPr>
              <a:t>MySQL </a:t>
            </a:r>
            <a:r>
              <a:rPr lang="en-US" sz="2000" kern="1200" dirty="0">
                <a:solidFill>
                  <a:schemeClr val="accent2">
                    <a:lumMod val="50000"/>
                  </a:schemeClr>
                </a:solidFill>
                <a:ea typeface="+mn-ea"/>
              </a:rPr>
              <a:t>Workbench</a:t>
            </a:r>
            <a:r>
              <a:rPr lang="en-US" sz="2000" kern="1200" dirty="0">
                <a:solidFill>
                  <a:schemeClr val="tx1"/>
                </a:solidFill>
                <a:ea typeface="+mn-ea"/>
              </a:rPr>
              <a:t> Enterprise</a:t>
            </a:r>
          </a:p>
          <a:p>
            <a:pPr marL="742950" lvl="1" indent="-285750">
              <a:buFont typeface="Courier New" panose="02070309020205020404" pitchFamily="49" charset="0"/>
              <a:buChar char="o"/>
            </a:pPr>
            <a:r>
              <a:rPr lang="en-US" dirty="0" err="1">
                <a:latin typeface="Oracle Sans Light" panose="020B0403020204020204" pitchFamily="34" charset="0"/>
                <a:cs typeface="Oracle Sans Light" panose="020B0403020204020204" pitchFamily="34" charset="0"/>
              </a:rPr>
              <a:t>Développement</a:t>
            </a:r>
            <a:r>
              <a:rPr lang="en-US" dirty="0">
                <a:latin typeface="Oracle Sans Light" panose="020B0403020204020204" pitchFamily="34" charset="0"/>
                <a:cs typeface="Oracle Sans Light" panose="020B0403020204020204" pitchFamily="34" charset="0"/>
              </a:rPr>
              <a:t>, conception et documentation de bases de données</a:t>
            </a:r>
          </a:p>
          <a:p>
            <a:pPr marL="742950" lvl="1" indent="-285750">
              <a:buFont typeface="Courier New" panose="02070309020205020404" pitchFamily="49" charset="0"/>
              <a:buChar char="o"/>
            </a:pPr>
            <a:r>
              <a:rPr lang="en-US" dirty="0">
                <a:latin typeface="Oracle Sans Light" panose="020B0403020204020204" pitchFamily="34" charset="0"/>
                <a:cs typeface="Oracle Sans Light" panose="020B0403020204020204" pitchFamily="34" charset="0"/>
              </a:rPr>
              <a:t>Database migrations</a:t>
            </a:r>
          </a:p>
          <a:p>
            <a:pPr marL="742950" lvl="1" indent="-285750">
              <a:buFont typeface="Courier New" panose="02070309020205020404" pitchFamily="49" charset="0"/>
              <a:buChar char="o"/>
            </a:pPr>
            <a:r>
              <a:rPr lang="en-US" dirty="0">
                <a:latin typeface="Oracle Sans Light" panose="020B0403020204020204" pitchFamily="34" charset="0"/>
                <a:cs typeface="Oracle Sans Light" panose="020B0403020204020204" pitchFamily="34" charset="0"/>
              </a:rPr>
              <a:t>Database Administration</a:t>
            </a:r>
          </a:p>
          <a:p>
            <a:pPr marL="1196975" lvl="2" indent="-282575">
              <a:spcBef>
                <a:spcPts val="600"/>
              </a:spcBef>
              <a:buFont typeface="Wingdings" pitchFamily="2" charset="2"/>
              <a:buChar char="§"/>
            </a:pPr>
            <a:r>
              <a:rPr lang="en-US" sz="1800" dirty="0">
                <a:solidFill>
                  <a:schemeClr val="tx1"/>
                </a:solidFill>
              </a:rPr>
              <a:t>Performance Tools, EE plugins wizards…</a:t>
            </a:r>
          </a:p>
          <a:p>
            <a:endParaRPr lang="en-US" sz="2000" dirty="0"/>
          </a:p>
        </p:txBody>
      </p:sp>
      <p:sp>
        <p:nvSpPr>
          <p:cNvPr id="2" name="Title 1"/>
          <p:cNvSpPr>
            <a:spLocks noGrp="1"/>
          </p:cNvSpPr>
          <p:nvPr>
            <p:ph type="title"/>
          </p:nvPr>
        </p:nvSpPr>
        <p:spPr/>
        <p:txBody>
          <a:bodyPr/>
          <a:lstStyle/>
          <a:p>
            <a:r>
              <a:rPr lang="en-US" dirty="0"/>
              <a:t>MySQL Commercial tools</a:t>
            </a:r>
          </a:p>
        </p:txBody>
      </p:sp>
      <p:sp>
        <p:nvSpPr>
          <p:cNvPr id="4" name="Slide Number Placeholder 3"/>
          <p:cNvSpPr>
            <a:spLocks noGrp="1"/>
          </p:cNvSpPr>
          <p:nvPr>
            <p:ph type="sldNum" sz="quarter" idx="16"/>
          </p:nvPr>
        </p:nvSpPr>
        <p:spPr/>
        <p:txBody>
          <a:bodyPr/>
          <a:lstStyle/>
          <a:p>
            <a:fld id="{7C371504-33D9-B044-8C50-620C44A06CB1}" type="slidenum">
              <a:rPr lang="en-US" smtClean="0"/>
              <a:pPr/>
              <a:t>5</a:t>
            </a:fld>
            <a:endParaRPr lang="en-US" dirty="0"/>
          </a:p>
        </p:txBody>
      </p:sp>
      <p:pic>
        <p:nvPicPr>
          <p:cNvPr id="5" name="Picture 9" descr="mysql_meb_backup.png"/>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5385124" y="304630"/>
            <a:ext cx="3310881" cy="1926262"/>
          </a:xfrm>
          <a:prstGeom prst="rect">
            <a:avLst/>
          </a:prstGeom>
          <a:solidFill>
            <a:schemeClr val="bg1"/>
          </a:solidFill>
          <a:ln w="9525">
            <a:solidFill>
              <a:schemeClr val="accent1"/>
            </a:solidFill>
            <a:miter lim="800000"/>
            <a:headEnd/>
            <a:tailEnd/>
          </a:ln>
        </p:spPr>
      </p:pic>
      <p:pic>
        <p:nvPicPr>
          <p:cNvPr id="6" name="Picture 10" descr="mysql_meb_restore.png"/>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8482327" y="2206929"/>
            <a:ext cx="3310881" cy="1986529"/>
          </a:xfrm>
          <a:prstGeom prst="rect">
            <a:avLst/>
          </a:prstGeom>
          <a:noFill/>
          <a:ln w="9525">
            <a:solidFill>
              <a:schemeClr val="accent1"/>
            </a:solidFill>
            <a:miter lim="800000"/>
            <a:headEnd/>
            <a:tailEnd/>
          </a:ln>
        </p:spPr>
      </p:pic>
      <p:pic>
        <p:nvPicPr>
          <p:cNvPr id="7" name="Picture 6"/>
          <p:cNvPicPr>
            <a:picLocks noChangeAspect="1"/>
          </p:cNvPicPr>
          <p:nvPr/>
        </p:nvPicPr>
        <p:blipFill>
          <a:blip r:embed="rId4" cstate="print"/>
          <a:stretch>
            <a:fillRect/>
          </a:stretch>
        </p:blipFill>
        <p:spPr>
          <a:xfrm>
            <a:off x="7480774" y="4482272"/>
            <a:ext cx="2711837" cy="1986529"/>
          </a:xfrm>
          <a:prstGeom prst="rect">
            <a:avLst/>
          </a:prstGeom>
          <a:effectLst>
            <a:outerShdw blurRad="50800" dist="38100" dir="2700000" algn="tl" rotWithShape="0">
              <a:prstClr val="black">
                <a:alpha val="40000"/>
              </a:prstClr>
            </a:outerShdw>
          </a:effectLst>
        </p:spPr>
      </p:pic>
      <p:sp>
        <p:nvSpPr>
          <p:cNvPr id="8" name="Footer Placeholder 3">
            <a:extLst>
              <a:ext uri="{FF2B5EF4-FFF2-40B4-BE49-F238E27FC236}">
                <a16:creationId xmlns:a16="http://schemas.microsoft.com/office/drawing/2014/main" id="{6C0DD422-7CE5-44B8-B26D-04B85F4107D3}"/>
              </a:ext>
            </a:extLst>
          </p:cNvPr>
          <p:cNvSpPr txBox="1">
            <a:spLocks/>
          </p:cNvSpPr>
          <p:nvPr/>
        </p:nvSpPr>
        <p:spPr>
          <a:xfrm>
            <a:off x="955693" y="641910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8B8580"/>
                </a:solidFill>
              </a:rPr>
              <a:t>Copyright © 2024 Oracle and/or its affiliates</a:t>
            </a:r>
          </a:p>
        </p:txBody>
      </p:sp>
    </p:spTree>
    <p:extLst>
      <p:ext uri="{BB962C8B-B14F-4D97-AF65-F5344CB8AC3E}">
        <p14:creationId xmlns:p14="http://schemas.microsoft.com/office/powerpoint/2010/main" val="29074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A9154F9-3749-BAD6-CD79-A9D765C1A8AE}"/>
              </a:ext>
            </a:extLst>
          </p:cNvPr>
          <p:cNvSpPr>
            <a:spLocks noGrp="1"/>
          </p:cNvSpPr>
          <p:nvPr>
            <p:ph type="title"/>
          </p:nvPr>
        </p:nvSpPr>
        <p:spPr/>
        <p:txBody>
          <a:bodyPr/>
          <a:lstStyle/>
          <a:p>
            <a:r>
              <a:rPr lang="en-GB" sz="2400" dirty="0" err="1"/>
              <a:t>Qu'est-ce</a:t>
            </a:r>
            <a:r>
              <a:rPr lang="en-GB" sz="2400" dirty="0"/>
              <a:t> que la Haute </a:t>
            </a:r>
            <a:r>
              <a:rPr lang="en-GB" sz="2400" dirty="0" err="1"/>
              <a:t>Disponibilité</a:t>
            </a:r>
            <a:r>
              <a:rPr lang="en-GB" sz="2400" dirty="0"/>
              <a:t> ?</a:t>
            </a:r>
            <a:endParaRPr lang="fr-FR" dirty="0"/>
          </a:p>
        </p:txBody>
      </p:sp>
      <p:sp>
        <p:nvSpPr>
          <p:cNvPr id="4" name="Espace réservé du pied de page 3">
            <a:extLst>
              <a:ext uri="{FF2B5EF4-FFF2-40B4-BE49-F238E27FC236}">
                <a16:creationId xmlns:a16="http://schemas.microsoft.com/office/drawing/2014/main" id="{69632506-39E4-7F14-AF8B-7C3B7097276A}"/>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EC3347B4-2915-E0C7-FE09-3A9FAD17C77F}"/>
              </a:ext>
            </a:extLst>
          </p:cNvPr>
          <p:cNvSpPr>
            <a:spLocks noGrp="1"/>
          </p:cNvSpPr>
          <p:nvPr>
            <p:ph type="sldNum" sz="quarter" idx="16"/>
          </p:nvPr>
        </p:nvSpPr>
        <p:spPr/>
        <p:txBody>
          <a:bodyPr/>
          <a:lstStyle/>
          <a:p>
            <a:fld id="{345D60D9-5372-5F40-9443-0F9AE5BDC3C8}" type="slidenum">
              <a:rPr lang="en-US" smtClean="0"/>
              <a:pPr/>
              <a:t>6</a:t>
            </a:fld>
            <a:endParaRPr lang="en-US" dirty="0"/>
          </a:p>
        </p:txBody>
      </p:sp>
      <p:pic>
        <p:nvPicPr>
          <p:cNvPr id="7" name="Image 6">
            <a:extLst>
              <a:ext uri="{FF2B5EF4-FFF2-40B4-BE49-F238E27FC236}">
                <a16:creationId xmlns:a16="http://schemas.microsoft.com/office/drawing/2014/main" id="{C43D1307-0807-FDDC-0DF8-39E2654C5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593" y="1714185"/>
            <a:ext cx="7064449" cy="4709633"/>
          </a:xfrm>
          <a:prstGeom prst="rect">
            <a:avLst/>
          </a:prstGeom>
        </p:spPr>
      </p:pic>
      <p:pic>
        <p:nvPicPr>
          <p:cNvPr id="9" name="Image 8">
            <a:extLst>
              <a:ext uri="{FF2B5EF4-FFF2-40B4-BE49-F238E27FC236}">
                <a16:creationId xmlns:a16="http://schemas.microsoft.com/office/drawing/2014/main" id="{BA82416A-1BB3-86EC-A85A-F6EC3D146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93" y="1714184"/>
            <a:ext cx="7064450" cy="4709633"/>
          </a:xfrm>
          <a:prstGeom prst="rect">
            <a:avLst/>
          </a:prstGeom>
        </p:spPr>
      </p:pic>
      <p:sp>
        <p:nvSpPr>
          <p:cNvPr id="10" name="ZoneTexte 9">
            <a:extLst>
              <a:ext uri="{FF2B5EF4-FFF2-40B4-BE49-F238E27FC236}">
                <a16:creationId xmlns:a16="http://schemas.microsoft.com/office/drawing/2014/main" id="{D77A37CF-FD31-9409-BAD1-762138EE28EB}"/>
              </a:ext>
            </a:extLst>
          </p:cNvPr>
          <p:cNvSpPr txBox="1"/>
          <p:nvPr/>
        </p:nvSpPr>
        <p:spPr>
          <a:xfrm>
            <a:off x="2913131" y="1254642"/>
            <a:ext cx="3888185" cy="369332"/>
          </a:xfrm>
          <a:prstGeom prst="rect">
            <a:avLst/>
          </a:prstGeom>
          <a:noFill/>
        </p:spPr>
        <p:txBody>
          <a:bodyPr wrap="square" rtlCol="0">
            <a:spAutoFit/>
          </a:bodyPr>
          <a:lstStyle/>
          <a:p>
            <a:r>
              <a:rPr lang="fr-FR" dirty="0"/>
              <a:t>Réduire ou éliminer le temps d’arrêt</a:t>
            </a:r>
          </a:p>
        </p:txBody>
      </p:sp>
    </p:spTree>
    <p:extLst>
      <p:ext uri="{BB962C8B-B14F-4D97-AF65-F5344CB8AC3E}">
        <p14:creationId xmlns:p14="http://schemas.microsoft.com/office/powerpoint/2010/main" val="255705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70D9BF8-8F25-7D42-B31C-57AA6F52FB1F}"/>
              </a:ext>
            </a:extLst>
          </p:cNvPr>
          <p:cNvSpPr>
            <a:spLocks noGrp="1"/>
          </p:cNvSpPr>
          <p:nvPr>
            <p:ph type="body" sz="quarter" idx="43"/>
          </p:nvPr>
        </p:nvSpPr>
        <p:spPr>
          <a:xfrm>
            <a:off x="798245" y="1544016"/>
            <a:ext cx="5630620" cy="2310431"/>
          </a:xfrm>
        </p:spPr>
        <p:txBody>
          <a:bodyPr/>
          <a:lstStyle/>
          <a:p>
            <a:pPr marL="0" indent="0">
              <a:buNone/>
            </a:pPr>
            <a:r>
              <a:rPr lang="en-US" b="1" dirty="0"/>
              <a:t>Concepts – RTO &amp; RPO</a:t>
            </a:r>
          </a:p>
          <a:p>
            <a:pPr marL="0" indent="0">
              <a:buClr>
                <a:schemeClr val="tx1"/>
              </a:buClr>
              <a:buNone/>
            </a:pPr>
            <a:r>
              <a:rPr lang="en-US" sz="1600" dirty="0"/>
              <a:t>   ✅</a:t>
            </a:r>
            <a:r>
              <a:rPr lang="en-US" sz="1600" u="sng" dirty="0"/>
              <a:t> Objectif de </a:t>
            </a:r>
            <a:r>
              <a:rPr lang="en-US" sz="1600" u="sng" dirty="0" err="1"/>
              <a:t>délai</a:t>
            </a:r>
            <a:r>
              <a:rPr lang="en-US" sz="1600" u="sng" dirty="0"/>
              <a:t> de recuperation (RTO)</a:t>
            </a:r>
          </a:p>
          <a:p>
            <a:pPr marL="183515" lvl="1" indent="0">
              <a:buNone/>
            </a:pPr>
            <a:r>
              <a:rPr lang="en-US" sz="1600" dirty="0"/>
              <a:t>  - </a:t>
            </a:r>
            <a:r>
              <a:rPr lang="fr-CH" sz="1600" dirty="0"/>
              <a:t>Temps total nécessaire pour terminer une réparation et     </a:t>
            </a:r>
          </a:p>
          <a:p>
            <a:pPr marL="183515" lvl="1" indent="0">
              <a:buNone/>
            </a:pPr>
            <a:r>
              <a:rPr lang="fr-CH" sz="1600" dirty="0"/>
              <a:t>      reconnecter un système. </a:t>
            </a:r>
          </a:p>
          <a:p>
            <a:pPr marL="183515" lvl="1" indent="0">
              <a:buNone/>
            </a:pPr>
            <a:r>
              <a:rPr lang="en-US" sz="1600" dirty="0"/>
              <a:t>✅ </a:t>
            </a:r>
            <a:r>
              <a:rPr lang="en-US" sz="1600" u="sng" dirty="0"/>
              <a:t>Objectif de point de recuperation (RPO) </a:t>
            </a:r>
          </a:p>
          <a:p>
            <a:pPr marL="0" indent="0">
              <a:buClr>
                <a:schemeClr val="tx1"/>
              </a:buClr>
              <a:buNone/>
            </a:pPr>
            <a:r>
              <a:rPr lang="en-US" sz="1600" dirty="0"/>
              <a:t>     - </a:t>
            </a:r>
            <a:r>
              <a:rPr lang="fr-CH" sz="1600" dirty="0"/>
              <a:t>Moment à partir duquel vous avez besoin de récupérer </a:t>
            </a:r>
          </a:p>
          <a:p>
            <a:pPr marL="0" indent="0">
              <a:buClr>
                <a:schemeClr val="tx1"/>
              </a:buClr>
              <a:buNone/>
            </a:pPr>
            <a:r>
              <a:rPr lang="fr-CH" sz="1600" dirty="0"/>
              <a:t>       les données. Il s'agit de la fenêtre des données perdues. </a:t>
            </a:r>
            <a:endParaRPr lang="en-US" sz="1600" dirty="0">
              <a:effectLst/>
            </a:endParaRPr>
          </a:p>
        </p:txBody>
      </p:sp>
      <p:sp>
        <p:nvSpPr>
          <p:cNvPr id="5" name="Title 4">
            <a:extLst>
              <a:ext uri="{FF2B5EF4-FFF2-40B4-BE49-F238E27FC236}">
                <a16:creationId xmlns:a16="http://schemas.microsoft.com/office/drawing/2014/main" id="{A9F51D6B-2419-9348-85C0-7941037A10B6}"/>
              </a:ext>
            </a:extLst>
          </p:cNvPr>
          <p:cNvSpPr>
            <a:spLocks noGrp="1"/>
          </p:cNvSpPr>
          <p:nvPr>
            <p:ph type="title"/>
          </p:nvPr>
        </p:nvSpPr>
        <p:spPr/>
        <p:txBody>
          <a:bodyPr/>
          <a:lstStyle/>
          <a:p>
            <a:r>
              <a:rPr lang="fr-CH" dirty="0"/>
              <a:t>Indicateurs de mesure communs</a:t>
            </a:r>
            <a:endParaRPr lang="en-US" dirty="0"/>
          </a:p>
        </p:txBody>
      </p:sp>
      <p:sp>
        <p:nvSpPr>
          <p:cNvPr id="7" name="Text Placeholder 5">
            <a:extLst>
              <a:ext uri="{FF2B5EF4-FFF2-40B4-BE49-F238E27FC236}">
                <a16:creationId xmlns:a16="http://schemas.microsoft.com/office/drawing/2014/main" id="{7CAB1573-E6C9-A242-B7D2-4B032506DCAA}"/>
              </a:ext>
            </a:extLst>
          </p:cNvPr>
          <p:cNvSpPr txBox="1">
            <a:spLocks/>
          </p:cNvSpPr>
          <p:nvPr/>
        </p:nvSpPr>
        <p:spPr>
          <a:xfrm>
            <a:off x="6428864" y="1544015"/>
            <a:ext cx="5983357" cy="1771781"/>
          </a:xfrm>
          <a:prstGeom prst="rect">
            <a:avLst/>
          </a:prstGeom>
          <a:noFill/>
        </p:spPr>
        <p:txBody>
          <a:bodyPr vert="horz" lIns="0" tIns="0" rIns="0" bIns="0" rtlCol="0">
            <a:noAutofit/>
          </a:bodyPr>
          <a:lstStyle>
            <a:lvl1pPr marL="365125" marR="0" indent="-365125" algn="l" defTabSz="914400" rtl="0" eaLnBrk="1" fontAlgn="auto" latinLnBrk="0" hangingPunct="1">
              <a:lnSpc>
                <a:spcPct val="95000"/>
              </a:lnSpc>
              <a:spcBef>
                <a:spcPts val="600"/>
              </a:spcBef>
              <a:spcAft>
                <a:spcPct val="0"/>
              </a:spcAft>
              <a:buClr>
                <a:schemeClr val="accent5"/>
              </a:buClr>
              <a:buSzTx/>
              <a:buFont typeface="+mj-lt"/>
              <a:buAutoNum type="arabicPeriod"/>
              <a:defRPr lang="en-US" sz="1800" b="0" i="0" kern="1200">
                <a:solidFill>
                  <a:schemeClr val="tx1"/>
                </a:solidFill>
                <a:latin typeface="+mn-lt"/>
                <a:ea typeface="+mn-ea"/>
                <a:cs typeface="Oracle Sans" panose="020B0503020204020204" pitchFamily="34" charset="0"/>
              </a:defRPr>
            </a:lvl1pPr>
            <a:lvl2pPr marL="54864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lang="en-US" sz="1800" b="0" i="0" kern="1200">
                <a:solidFill>
                  <a:schemeClr val="tx1"/>
                </a:solidFill>
                <a:latin typeface="+mn-lt"/>
                <a:ea typeface="+mn-ea"/>
                <a:cs typeface="Oracle Sans" panose="020B0503020204020204" pitchFamily="34" charset="0"/>
              </a:defRPr>
            </a:lvl2pPr>
            <a:lvl3pPr marL="73152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lang="en-US" sz="1600" kern="1200">
                <a:solidFill>
                  <a:schemeClr val="tx1"/>
                </a:solidFill>
                <a:latin typeface="Oracle Sans Light" panose="020B0403020204020204" pitchFamily="34" charset="0"/>
                <a:ea typeface="+mn-ea"/>
                <a:cs typeface="Oracle Sans Light" panose="020B0403020204020204" pitchFamily="34" charset="0"/>
              </a:defRPr>
            </a:lvl3pPr>
            <a:lvl4pPr marL="914400" marR="0" indent="-182563" algn="l" defTabSz="914400" rtl="0" eaLnBrk="1" fontAlgn="auto" latinLnBrk="0" hangingPunct="1">
              <a:lnSpc>
                <a:spcPct val="95000"/>
              </a:lnSpc>
              <a:spcBef>
                <a:spcPts val="400"/>
              </a:spcBef>
              <a:spcAft>
                <a:spcPct val="0"/>
              </a:spcAft>
              <a:buClrTx/>
              <a:buSzTx/>
              <a:buFont typeface="Arial" panose="020B0604020202020204" pitchFamily="34" charset="0"/>
              <a:buChar char="•"/>
              <a:defRPr lang="en-US" sz="1400" kern="1200">
                <a:solidFill>
                  <a:schemeClr val="tx1"/>
                </a:solidFill>
                <a:latin typeface="Oracle Sans Light" panose="020B0403020204020204" pitchFamily="34" charset="0"/>
                <a:ea typeface="+mn-ea"/>
                <a:cs typeface="Oracle Sans Light" panose="020B0403020204020204" pitchFamily="34" charset="0"/>
              </a:defRPr>
            </a:lvl4pPr>
            <a:lvl5pPr marL="1097280" marR="0" indent="-182880" algn="l" defTabSz="914400" rtl="0" eaLnBrk="1" fontAlgn="auto" latinLnBrk="0" hangingPunct="1">
              <a:lnSpc>
                <a:spcPct val="95000"/>
              </a:lnSpc>
              <a:spcBef>
                <a:spcPts val="400"/>
              </a:spcBef>
              <a:spcAft>
                <a:spcPct val="0"/>
              </a:spcAft>
              <a:buClrTx/>
              <a:buSzTx/>
              <a:buFont typeface="System Font Regular"/>
              <a:buChar char="•"/>
              <a:defRPr lang="en-US"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b="1" dirty="0"/>
              <a:t>Types </a:t>
            </a:r>
            <a:r>
              <a:rPr lang="en-US" b="1" dirty="0" err="1"/>
              <a:t>d'échec</a:t>
            </a:r>
            <a:endParaRPr lang="en-US" b="1" dirty="0"/>
          </a:p>
          <a:p>
            <a:pPr marL="0" indent="0">
              <a:buFont typeface="+mj-lt"/>
              <a:buNone/>
            </a:pPr>
            <a:r>
              <a:rPr lang="en-US" sz="1600" u="sng" dirty="0"/>
              <a:t>High Availability</a:t>
            </a:r>
            <a:r>
              <a:rPr lang="en-US" sz="1600" dirty="0"/>
              <a:t>: </a:t>
            </a:r>
            <a:r>
              <a:rPr lang="en-US" sz="1600" dirty="0" err="1"/>
              <a:t>Défaillance</a:t>
            </a:r>
            <a:r>
              <a:rPr lang="en-US" sz="1600" dirty="0"/>
              <a:t> d'un seul </a:t>
            </a:r>
            <a:r>
              <a:rPr lang="en-US" sz="1600" dirty="0" err="1"/>
              <a:t>serveur</a:t>
            </a:r>
            <a:r>
              <a:rPr lang="en-US" sz="1600" dirty="0"/>
              <a:t>, partition du réseau</a:t>
            </a:r>
          </a:p>
          <a:p>
            <a:pPr marL="0" indent="0">
              <a:buNone/>
            </a:pPr>
            <a:r>
              <a:rPr lang="en-US" sz="1600" u="sng" dirty="0"/>
              <a:t>Disaster Recovery</a:t>
            </a:r>
            <a:r>
              <a:rPr lang="en-US" sz="1600" dirty="0"/>
              <a:t>: </a:t>
            </a:r>
            <a:r>
              <a:rPr lang="en-US" sz="1600" dirty="0" err="1"/>
              <a:t>Défaillance</a:t>
            </a:r>
            <a:r>
              <a:rPr lang="en-US" sz="1600" dirty="0"/>
              <a:t> </a:t>
            </a:r>
            <a:r>
              <a:rPr lang="en-US" sz="1600" dirty="0" err="1"/>
              <a:t>totale</a:t>
            </a:r>
            <a:r>
              <a:rPr lang="en-US" sz="1600" dirty="0"/>
              <a:t> de la </a:t>
            </a:r>
            <a:r>
              <a:rPr lang="en-US" sz="1600" dirty="0" err="1"/>
              <a:t>région</a:t>
            </a:r>
            <a:r>
              <a:rPr lang="en-US" sz="1600" dirty="0"/>
              <a:t>/du réseau</a:t>
            </a:r>
          </a:p>
          <a:p>
            <a:pPr marL="0" indent="0">
              <a:buNone/>
            </a:pPr>
            <a:r>
              <a:rPr lang="en-US" sz="1600" u="sng" dirty="0"/>
              <a:t>Human Error</a:t>
            </a:r>
            <a:r>
              <a:rPr lang="en-US" sz="1600" dirty="0"/>
              <a:t>: </a:t>
            </a:r>
            <a:r>
              <a:rPr lang="en-US" sz="1600" dirty="0" err="1"/>
              <a:t>Erreurs</a:t>
            </a:r>
            <a:r>
              <a:rPr lang="en-US" sz="1600" dirty="0"/>
              <a:t> DBA, Injection SQL, ...</a:t>
            </a:r>
            <a:endParaRPr lang="en-US" sz="1600" dirty="0">
              <a:effectLst/>
            </a:endParaRPr>
          </a:p>
        </p:txBody>
      </p:sp>
      <p:sp>
        <p:nvSpPr>
          <p:cNvPr id="2" name="Footer Placeholder 1">
            <a:extLst>
              <a:ext uri="{FF2B5EF4-FFF2-40B4-BE49-F238E27FC236}">
                <a16:creationId xmlns:a16="http://schemas.microsoft.com/office/drawing/2014/main" id="{24AC0C3B-55F0-415E-3437-9807ECCCE006}"/>
              </a:ext>
            </a:extLst>
          </p:cNvPr>
          <p:cNvSpPr>
            <a:spLocks noGrp="1"/>
          </p:cNvSpPr>
          <p:nvPr>
            <p:ph type="ftr" sz="quarter" idx="46"/>
          </p:nvPr>
        </p:nvSpPr>
        <p:spPr/>
        <p:txBody>
          <a:bodyPr/>
          <a:lstStyle/>
          <a:p>
            <a:r>
              <a:rPr lang="en-US"/>
              <a:t>Copyright © 2024, Oracle and/or its affiliates. All rights reserved.</a:t>
            </a:r>
          </a:p>
        </p:txBody>
      </p:sp>
      <p:sp>
        <p:nvSpPr>
          <p:cNvPr id="3" name="Slide Number Placeholder 2">
            <a:extLst>
              <a:ext uri="{FF2B5EF4-FFF2-40B4-BE49-F238E27FC236}">
                <a16:creationId xmlns:a16="http://schemas.microsoft.com/office/drawing/2014/main" id="{DAB12ECA-4D31-12C9-F54C-6551394A41D5}"/>
              </a:ext>
            </a:extLst>
          </p:cNvPr>
          <p:cNvSpPr>
            <a:spLocks noGrp="1"/>
          </p:cNvSpPr>
          <p:nvPr>
            <p:ph type="sldNum" sz="quarter" idx="47"/>
          </p:nvPr>
        </p:nvSpPr>
        <p:spPr/>
        <p:txBody>
          <a:bodyPr/>
          <a:lstStyle/>
          <a:p>
            <a:fld id="{345D60D9-5372-5F40-9443-0F9AE5BDC3C8}" type="slidenum">
              <a:rPr lang="en-US" smtClean="0"/>
              <a:t>7</a:t>
            </a:fld>
            <a:endParaRPr lang="en-US"/>
          </a:p>
        </p:txBody>
      </p:sp>
      <p:pic>
        <p:nvPicPr>
          <p:cNvPr id="15" name="Image 14">
            <a:extLst>
              <a:ext uri="{FF2B5EF4-FFF2-40B4-BE49-F238E27FC236}">
                <a16:creationId xmlns:a16="http://schemas.microsoft.com/office/drawing/2014/main" id="{11486B3E-8420-0FD7-0493-93185732E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448" y="3750473"/>
            <a:ext cx="7772400" cy="2673187"/>
          </a:xfrm>
          <a:prstGeom prst="rect">
            <a:avLst/>
          </a:prstGeom>
        </p:spPr>
      </p:pic>
      <p:pic>
        <p:nvPicPr>
          <p:cNvPr id="17" name="Image 16">
            <a:extLst>
              <a:ext uri="{FF2B5EF4-FFF2-40B4-BE49-F238E27FC236}">
                <a16:creationId xmlns:a16="http://schemas.microsoft.com/office/drawing/2014/main" id="{58296F68-EA16-CC6A-B737-1AE8178D29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223" y="75018"/>
            <a:ext cx="2411819" cy="1607879"/>
          </a:xfrm>
          <a:prstGeom prst="rect">
            <a:avLst/>
          </a:prstGeom>
        </p:spPr>
      </p:pic>
      <p:pic>
        <p:nvPicPr>
          <p:cNvPr id="19" name="Image 18">
            <a:extLst>
              <a:ext uri="{FF2B5EF4-FFF2-40B4-BE49-F238E27FC236}">
                <a16:creationId xmlns:a16="http://schemas.microsoft.com/office/drawing/2014/main" id="{C41D482B-9F63-5C57-4E5D-2632D5A76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9014" y="4286101"/>
            <a:ext cx="1274047" cy="1264093"/>
          </a:xfrm>
          <a:prstGeom prst="rect">
            <a:avLst/>
          </a:prstGeom>
        </p:spPr>
      </p:pic>
    </p:spTree>
    <p:extLst>
      <p:ext uri="{BB962C8B-B14F-4D97-AF65-F5344CB8AC3E}">
        <p14:creationId xmlns:p14="http://schemas.microsoft.com/office/powerpoint/2010/main" val="100829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9582A-1CEF-50F9-D4A2-A9555A659312}"/>
              </a:ext>
            </a:extLst>
          </p:cNvPr>
          <p:cNvSpPr>
            <a:spLocks noGrp="1"/>
          </p:cNvSpPr>
          <p:nvPr>
            <p:ph type="ftr" sz="quarter" idx="11"/>
          </p:nvPr>
        </p:nvSpPr>
        <p:spPr/>
        <p:txBody>
          <a:bodyPr/>
          <a:lstStyle/>
          <a:p>
            <a:r>
              <a:rPr lang="en-US" dirty="0"/>
              <a:t>Copyright © 2024, Oracle and/or its affiliates</a:t>
            </a:r>
          </a:p>
        </p:txBody>
      </p:sp>
      <p:sp>
        <p:nvSpPr>
          <p:cNvPr id="3" name="Slide Number Placeholder 2">
            <a:extLst>
              <a:ext uri="{FF2B5EF4-FFF2-40B4-BE49-F238E27FC236}">
                <a16:creationId xmlns:a16="http://schemas.microsoft.com/office/drawing/2014/main" id="{74CA193A-C614-DC25-E604-A54DE4F4EFF7}"/>
              </a:ext>
            </a:extLst>
          </p:cNvPr>
          <p:cNvSpPr>
            <a:spLocks noGrp="1"/>
          </p:cNvSpPr>
          <p:nvPr>
            <p:ph type="sldNum" sz="quarter" idx="12"/>
          </p:nvPr>
        </p:nvSpPr>
        <p:spPr/>
        <p:txBody>
          <a:bodyPr/>
          <a:lstStyle/>
          <a:p>
            <a:fld id="{345D60D9-5372-5F40-9443-0F9AE5BDC3C8}" type="slidenum">
              <a:rPr lang="en-US" smtClean="0"/>
              <a:pPr/>
              <a:t>8</a:t>
            </a:fld>
            <a:endParaRPr lang="en-US" dirty="0"/>
          </a:p>
        </p:txBody>
      </p:sp>
      <p:sp>
        <p:nvSpPr>
          <p:cNvPr id="4" name="Title 3">
            <a:extLst>
              <a:ext uri="{FF2B5EF4-FFF2-40B4-BE49-F238E27FC236}">
                <a16:creationId xmlns:a16="http://schemas.microsoft.com/office/drawing/2014/main" id="{5646CA62-B201-617F-7E35-85AF8490409A}"/>
              </a:ext>
            </a:extLst>
          </p:cNvPr>
          <p:cNvSpPr>
            <a:spLocks noGrp="1"/>
          </p:cNvSpPr>
          <p:nvPr>
            <p:ph type="title"/>
          </p:nvPr>
        </p:nvSpPr>
        <p:spPr>
          <a:xfrm>
            <a:off x="768871" y="2041451"/>
            <a:ext cx="10158984" cy="1575841"/>
          </a:xfrm>
        </p:spPr>
        <p:txBody>
          <a:bodyPr/>
          <a:lstStyle/>
          <a:p>
            <a:pPr lvl="1">
              <a:lnSpc>
                <a:spcPct val="150000"/>
              </a:lnSpc>
            </a:pPr>
            <a:r>
              <a:rPr lang="en-GB" sz="4000" dirty="0" err="1"/>
              <a:t>Composants</a:t>
            </a:r>
            <a:r>
              <a:rPr lang="en-GB" sz="4000" dirty="0"/>
              <a:t> </a:t>
            </a:r>
            <a:r>
              <a:rPr lang="en-GB" sz="4000" dirty="0" err="1"/>
              <a:t>Clés</a:t>
            </a:r>
            <a:r>
              <a:rPr lang="en-GB" sz="4000" dirty="0"/>
              <a:t> pour </a:t>
            </a:r>
            <a:r>
              <a:rPr lang="en-GB" sz="4000" dirty="0" err="1"/>
              <a:t>une</a:t>
            </a:r>
            <a:r>
              <a:rPr lang="en-GB" sz="4000" dirty="0"/>
              <a:t> Architecture HA avec MySQL</a:t>
            </a:r>
          </a:p>
        </p:txBody>
      </p:sp>
      <p:sp>
        <p:nvSpPr>
          <p:cNvPr id="5" name="Text Placeholder 4">
            <a:extLst>
              <a:ext uri="{FF2B5EF4-FFF2-40B4-BE49-F238E27FC236}">
                <a16:creationId xmlns:a16="http://schemas.microsoft.com/office/drawing/2014/main" id="{45FC45D2-BC88-66C3-C1C8-2C0FEA145889}"/>
              </a:ext>
            </a:extLst>
          </p:cNvPr>
          <p:cNvSpPr>
            <a:spLocks noGrp="1"/>
          </p:cNvSpPr>
          <p:nvPr>
            <p:ph type="body" sz="quarter" idx="33"/>
          </p:nvPr>
        </p:nvSpPr>
        <p:spPr/>
        <p:txBody>
          <a:bodyPr/>
          <a:lstStyle/>
          <a:p>
            <a:endParaRPr lang="en-US" dirty="0"/>
          </a:p>
        </p:txBody>
      </p:sp>
    </p:spTree>
    <p:extLst>
      <p:ext uri="{BB962C8B-B14F-4D97-AF65-F5344CB8AC3E}">
        <p14:creationId xmlns:p14="http://schemas.microsoft.com/office/powerpoint/2010/main" val="4744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F35F6-FC30-991A-3025-4BB154D82870}"/>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7928BEF-4744-BA9D-1E65-89F7FDD65E19}"/>
              </a:ext>
            </a:extLst>
          </p:cNvPr>
          <p:cNvSpPr>
            <a:spLocks noGrp="1"/>
          </p:cNvSpPr>
          <p:nvPr>
            <p:ph type="title"/>
          </p:nvPr>
        </p:nvSpPr>
        <p:spPr/>
        <p:txBody>
          <a:bodyPr/>
          <a:lstStyle/>
          <a:p>
            <a:r>
              <a:rPr lang="fr-CH" b="1" dirty="0"/>
              <a:t>MySQL Shell</a:t>
            </a:r>
            <a:endParaRPr lang="fr-FR" dirty="0"/>
          </a:p>
        </p:txBody>
      </p:sp>
      <p:sp>
        <p:nvSpPr>
          <p:cNvPr id="4" name="Espace réservé du pied de page 3">
            <a:extLst>
              <a:ext uri="{FF2B5EF4-FFF2-40B4-BE49-F238E27FC236}">
                <a16:creationId xmlns:a16="http://schemas.microsoft.com/office/drawing/2014/main" id="{527480D3-ECCD-862E-AF4D-3C431B89BC9D}"/>
              </a:ext>
            </a:extLst>
          </p:cNvPr>
          <p:cNvSpPr>
            <a:spLocks noGrp="1"/>
          </p:cNvSpPr>
          <p:nvPr>
            <p:ph type="ftr" sz="quarter" idx="15"/>
          </p:nvPr>
        </p:nvSpPr>
        <p:spPr/>
        <p:txBody>
          <a:bodyPr/>
          <a:lstStyle/>
          <a:p>
            <a:r>
              <a:rPr lang="en-US"/>
              <a:t>Copyright © 2024, Oracle and/or its affiliates</a:t>
            </a:r>
            <a:endParaRPr lang="en-US" dirty="0"/>
          </a:p>
        </p:txBody>
      </p:sp>
      <p:sp>
        <p:nvSpPr>
          <p:cNvPr id="5" name="Espace réservé du numéro de diapositive 4">
            <a:extLst>
              <a:ext uri="{FF2B5EF4-FFF2-40B4-BE49-F238E27FC236}">
                <a16:creationId xmlns:a16="http://schemas.microsoft.com/office/drawing/2014/main" id="{048BFF8C-752B-2BC4-98BB-0D02E44E8752}"/>
              </a:ext>
            </a:extLst>
          </p:cNvPr>
          <p:cNvSpPr>
            <a:spLocks noGrp="1"/>
          </p:cNvSpPr>
          <p:nvPr>
            <p:ph type="sldNum" sz="quarter" idx="16"/>
          </p:nvPr>
        </p:nvSpPr>
        <p:spPr/>
        <p:txBody>
          <a:bodyPr/>
          <a:lstStyle/>
          <a:p>
            <a:fld id="{345D60D9-5372-5F40-9443-0F9AE5BDC3C8}" type="slidenum">
              <a:rPr lang="en-US" smtClean="0"/>
              <a:pPr/>
              <a:t>9</a:t>
            </a:fld>
            <a:endParaRPr lang="en-US" dirty="0"/>
          </a:p>
        </p:txBody>
      </p:sp>
      <p:sp>
        <p:nvSpPr>
          <p:cNvPr id="2" name="ZoneTexte 1">
            <a:extLst>
              <a:ext uri="{FF2B5EF4-FFF2-40B4-BE49-F238E27FC236}">
                <a16:creationId xmlns:a16="http://schemas.microsoft.com/office/drawing/2014/main" id="{498DA1CA-03A1-3671-900B-7BCF7B3B32FD}"/>
              </a:ext>
            </a:extLst>
          </p:cNvPr>
          <p:cNvSpPr txBox="1"/>
          <p:nvPr/>
        </p:nvSpPr>
        <p:spPr>
          <a:xfrm>
            <a:off x="642847" y="1304594"/>
            <a:ext cx="6581553" cy="2031325"/>
          </a:xfrm>
          <a:prstGeom prst="rect">
            <a:avLst/>
          </a:prstGeom>
          <a:noFill/>
        </p:spPr>
        <p:txBody>
          <a:bodyPr wrap="square" rtlCol="0">
            <a:spAutoFit/>
          </a:bodyPr>
          <a:lstStyle/>
          <a:p>
            <a:r>
              <a:rPr lang="fr-FR" dirty="0"/>
              <a:t>MySQL Shell est un environnement interactif et puissant pour travailler avec MySQL.</a:t>
            </a:r>
          </a:p>
          <a:p>
            <a:endParaRPr lang="fr-FR" dirty="0"/>
          </a:p>
          <a:p>
            <a:r>
              <a:rPr lang="fr-FR" dirty="0"/>
              <a:t>Il offre plusieurs modes d'utilisation, notamment le mode SQL, le mode JavaScript et le mode Python, permettant aux développeurs et aux administrateurs de bases de données d'exécuter des scripts et des requêtes de manière efficace.</a:t>
            </a:r>
          </a:p>
        </p:txBody>
      </p:sp>
      <p:grpSp>
        <p:nvGrpSpPr>
          <p:cNvPr id="19" name="Groupe 18">
            <a:extLst>
              <a:ext uri="{FF2B5EF4-FFF2-40B4-BE49-F238E27FC236}">
                <a16:creationId xmlns:a16="http://schemas.microsoft.com/office/drawing/2014/main" id="{5AE77AC8-DF55-6EBA-8D92-D123791C8083}"/>
              </a:ext>
            </a:extLst>
          </p:cNvPr>
          <p:cNvGrpSpPr/>
          <p:nvPr/>
        </p:nvGrpSpPr>
        <p:grpSpPr>
          <a:xfrm>
            <a:off x="10029308" y="314188"/>
            <a:ext cx="1735256" cy="1973745"/>
            <a:chOff x="9379902" y="1674674"/>
            <a:chExt cx="1735256" cy="1973745"/>
          </a:xfrm>
        </p:grpSpPr>
        <p:pic>
          <p:nvPicPr>
            <p:cNvPr id="15" name="Picture 20" descr="ic-CollaborationTools-gray.png">
              <a:extLst>
                <a:ext uri="{FF2B5EF4-FFF2-40B4-BE49-F238E27FC236}">
                  <a16:creationId xmlns:a16="http://schemas.microsoft.com/office/drawing/2014/main" id="{AC3C565A-DD1E-8BB1-96B3-6644C9DE5415}"/>
                </a:ext>
              </a:extLst>
            </p:cNvPr>
            <p:cNvPicPr>
              <a:picLocks noChangeAspect="1"/>
            </p:cNvPicPr>
            <p:nvPr/>
          </p:nvPicPr>
          <p:blipFill>
            <a:blip r:embed="rId2" cstate="print"/>
            <a:stretch>
              <a:fillRect/>
            </a:stretch>
          </p:blipFill>
          <p:spPr>
            <a:xfrm>
              <a:off x="9595313" y="1674674"/>
              <a:ext cx="1304434" cy="1304434"/>
            </a:xfrm>
            <a:prstGeom prst="rect">
              <a:avLst/>
            </a:prstGeom>
          </p:spPr>
        </p:pic>
        <p:sp>
          <p:nvSpPr>
            <p:cNvPr id="16" name="TextBox 21">
              <a:extLst>
                <a:ext uri="{FF2B5EF4-FFF2-40B4-BE49-F238E27FC236}">
                  <a16:creationId xmlns:a16="http://schemas.microsoft.com/office/drawing/2014/main" id="{17424F0A-436A-1D58-A177-E6741553AA5E}"/>
                </a:ext>
              </a:extLst>
            </p:cNvPr>
            <p:cNvSpPr txBox="1"/>
            <p:nvPr/>
          </p:nvSpPr>
          <p:spPr>
            <a:xfrm>
              <a:off x="9379902" y="2883248"/>
              <a:ext cx="1735256" cy="765171"/>
            </a:xfrm>
            <a:prstGeom prst="rect">
              <a:avLst/>
            </a:prstGeom>
            <a:noFill/>
          </p:spPr>
          <p:txBody>
            <a:bodyPr wrap="none" lIns="0" tIns="0" rIns="0" bIns="0" rtlCol="0">
              <a:noAutofit/>
            </a:bodyPr>
            <a:lstStyle/>
            <a:p>
              <a:pPr algn="ctr">
                <a:lnSpc>
                  <a:spcPct val="90000"/>
                </a:lnSpc>
              </a:pPr>
              <a:r>
                <a:rPr lang="en-US" b="1" dirty="0">
                  <a:solidFill>
                    <a:schemeClr val="accent1"/>
                  </a:solidFill>
                </a:rPr>
                <a:t>MySQL Shell</a:t>
              </a:r>
            </a:p>
          </p:txBody>
        </p:sp>
      </p:grpSp>
      <p:pic>
        <p:nvPicPr>
          <p:cNvPr id="21" name="Image 20">
            <a:extLst>
              <a:ext uri="{FF2B5EF4-FFF2-40B4-BE49-F238E27FC236}">
                <a16:creationId xmlns:a16="http://schemas.microsoft.com/office/drawing/2014/main" id="{B75BE229-1BA2-1B0A-C95B-6F3FFE196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130" y="3335919"/>
            <a:ext cx="6633589" cy="3367304"/>
          </a:xfrm>
          <a:prstGeom prst="rect">
            <a:avLst/>
          </a:prstGeom>
        </p:spPr>
      </p:pic>
    </p:spTree>
    <p:extLst>
      <p:ext uri="{BB962C8B-B14F-4D97-AF65-F5344CB8AC3E}">
        <p14:creationId xmlns:p14="http://schemas.microsoft.com/office/powerpoint/2010/main" val="21171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6143</TotalTime>
  <Words>3527</Words>
  <Application>Microsoft Macintosh PowerPoint</Application>
  <PresentationFormat>Grand écran</PresentationFormat>
  <Paragraphs>558</Paragraphs>
  <Slides>47</Slides>
  <Notes>5</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47</vt:i4>
      </vt:variant>
    </vt:vector>
  </HeadingPairs>
  <TitlesOfParts>
    <vt:vector size="64" baseType="lpstr">
      <vt:lpstr>.SF NS</vt:lpstr>
      <vt:lpstr>Arial</vt:lpstr>
      <vt:lpstr>Calibri</vt:lpstr>
      <vt:lpstr>Consolas</vt:lpstr>
      <vt:lpstr>Courier</vt:lpstr>
      <vt:lpstr>Courier New</vt:lpstr>
      <vt:lpstr>Droid Sans Fallback</vt:lpstr>
      <vt:lpstr>Lucida Console</vt:lpstr>
      <vt:lpstr>Menlo</vt:lpstr>
      <vt:lpstr>Oracle Sans</vt:lpstr>
      <vt:lpstr>Oracle Sans Light</vt:lpstr>
      <vt:lpstr>Oracle Sans Tab</vt:lpstr>
      <vt:lpstr>System Font Regular</vt:lpstr>
      <vt:lpstr>Times New Roman</vt:lpstr>
      <vt:lpstr>Wingdings</vt:lpstr>
      <vt:lpstr>ヒラギノ角ゴ Pro W3</vt:lpstr>
      <vt:lpstr>Parent Master Pillars</vt:lpstr>
      <vt:lpstr>MySQL Database Architectures:  High Availability and Disaster Recovery Solutions</vt:lpstr>
      <vt:lpstr>Emmanuel COLUSSI</vt:lpstr>
      <vt:lpstr>Agenda</vt:lpstr>
      <vt:lpstr>MySQL Enterprise Edition</vt:lpstr>
      <vt:lpstr>MySQL Commercial tools</vt:lpstr>
      <vt:lpstr>Qu'est-ce que la Haute Disponibilité ?</vt:lpstr>
      <vt:lpstr>Indicateurs de mesure communs</vt:lpstr>
      <vt:lpstr>Composants Clés pour une Architecture HA avec MySQL</vt:lpstr>
      <vt:lpstr>MySQL Shell</vt:lpstr>
      <vt:lpstr>MySQL Shell</vt:lpstr>
      <vt:lpstr>MySQL Replication</vt:lpstr>
      <vt:lpstr>La réplication traditionnelle améliore la disponibilité</vt:lpstr>
      <vt:lpstr>MySQL InnoDB ReplicaSet</vt:lpstr>
      <vt:lpstr>Créer un MySQL ReplicaSet</vt:lpstr>
      <vt:lpstr>MySQL InnoDB ReplicaSet</vt:lpstr>
      <vt:lpstr>MySQL Router</vt:lpstr>
      <vt:lpstr>MySQL Router</vt:lpstr>
      <vt:lpstr>MySQL Router: scénarios de déploiement</vt:lpstr>
      <vt:lpstr>MySQL InnoDB Cluster</vt:lpstr>
      <vt:lpstr>La solution : Cluster MySQL InnoDB</vt:lpstr>
      <vt:lpstr>MySQL InnoDB Cluster</vt:lpstr>
      <vt:lpstr>InnoDB Cluster: les composants</vt:lpstr>
      <vt:lpstr>MySQL Group Replication: Single-Primary Mode</vt:lpstr>
      <vt:lpstr>InnoDB Cluster Topologies</vt:lpstr>
      <vt:lpstr>InnoDB Cluster Topologies</vt:lpstr>
      <vt:lpstr>Mise à niveau en ligne d’InnoDB Cluster (OS/MySQL/HW)</vt:lpstr>
      <vt:lpstr>Failover and Recovery</vt:lpstr>
      <vt:lpstr>Failover and Recovery</vt:lpstr>
      <vt:lpstr>Failover and Recovery</vt:lpstr>
      <vt:lpstr>Failover and Recovery</vt:lpstr>
      <vt:lpstr>Failover and Recovery</vt:lpstr>
      <vt:lpstr>Installation</vt:lpstr>
      <vt:lpstr>MySQL Shell: Cluster setup</vt:lpstr>
      <vt:lpstr>MySQL InnoDB Cluster: minimal setup</vt:lpstr>
      <vt:lpstr>Présentation PowerPoint</vt:lpstr>
      <vt:lpstr>MySQL InnoDB ClusterSet – 3 Data Centers</vt:lpstr>
      <vt:lpstr>MySQL InnoDB ClusterSet</vt:lpstr>
      <vt:lpstr>InnoDB ClusterSet: minimal setup</vt:lpstr>
      <vt:lpstr>Présentation PowerPoint</vt:lpstr>
      <vt:lpstr>Synthèse et Perspectives</vt:lpstr>
      <vt:lpstr>Présentation PowerPoint</vt:lpstr>
      <vt:lpstr>Demonstration infrastructure</vt:lpstr>
      <vt:lpstr>Demonstration scénario</vt:lpstr>
      <vt:lpstr>Présentation PowerPoint</vt:lpstr>
      <vt:lpstr>Resources</vt:lpstr>
      <vt:lpstr>Merci!</vt:lpstr>
      <vt:lpstr>Présentation PowerPoint</vt:lpstr>
    </vt:vector>
  </TitlesOfParts>
  <Manager/>
  <Company>ORACLE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 Database Architectures</dc:title>
  <dc:subject>High Availability and Disaster Recovery Solutions</dc:subject>
  <dc:creator>Emmanuel COLUSSI</dc:creator>
  <cp:keywords>High Availability Disaster Recovery</cp:keywords>
  <dc:description/>
  <cp:lastModifiedBy>Emmanuel Colussi</cp:lastModifiedBy>
  <cp:revision>259</cp:revision>
  <dcterms:created xsi:type="dcterms:W3CDTF">2020-11-03T03:11:31Z</dcterms:created>
  <dcterms:modified xsi:type="dcterms:W3CDTF">2024-11-07T16:23:26Z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